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6" r:id="rId3"/>
    <p:sldId id="267" r:id="rId4"/>
    <p:sldId id="264" r:id="rId5"/>
    <p:sldId id="265" r:id="rId6"/>
    <p:sldId id="260" r:id="rId7"/>
    <p:sldId id="263" r:id="rId8"/>
    <p:sldId id="262" r:id="rId9"/>
    <p:sldId id="259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1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érengère BOUCHET" userId="773f883f-4c06-4cd3-a9dc-7eab3ec55a49" providerId="ADAL" clId="{91ACB06A-73E6-4B9D-AC4D-14E5F84F02EF}"/>
    <pc:docChg chg="custSel addSld modSld sldOrd">
      <pc:chgData name="Bérengère BOUCHET" userId="773f883f-4c06-4cd3-a9dc-7eab3ec55a49" providerId="ADAL" clId="{91ACB06A-73E6-4B9D-AC4D-14E5F84F02EF}" dt="2023-03-14T18:13:52.967" v="354" actId="20577"/>
      <pc:docMkLst>
        <pc:docMk/>
      </pc:docMkLst>
      <pc:sldChg chg="modSp mod">
        <pc:chgData name="Bérengère BOUCHET" userId="773f883f-4c06-4cd3-a9dc-7eab3ec55a49" providerId="ADAL" clId="{91ACB06A-73E6-4B9D-AC4D-14E5F84F02EF}" dt="2023-03-14T18:13:52.967" v="354" actId="20577"/>
        <pc:sldMkLst>
          <pc:docMk/>
          <pc:sldMk cId="4039126480" sldId="262"/>
        </pc:sldMkLst>
        <pc:spChg chg="mod">
          <ac:chgData name="Bérengère BOUCHET" userId="773f883f-4c06-4cd3-a9dc-7eab3ec55a49" providerId="ADAL" clId="{91ACB06A-73E6-4B9D-AC4D-14E5F84F02EF}" dt="2023-03-14T18:13:52.967" v="354" actId="20577"/>
          <ac:spMkLst>
            <pc:docMk/>
            <pc:sldMk cId="4039126480" sldId="262"/>
            <ac:spMk id="7" creationId="{FCA3E34C-0DD3-41E7-AA04-63D65D13DD5A}"/>
          </ac:spMkLst>
        </pc:spChg>
      </pc:sldChg>
      <pc:sldChg chg="modSp new mod ord">
        <pc:chgData name="Bérengère BOUCHET" userId="773f883f-4c06-4cd3-a9dc-7eab3ec55a49" providerId="ADAL" clId="{91ACB06A-73E6-4B9D-AC4D-14E5F84F02EF}" dt="2023-03-08T13:55:15.094" v="335" actId="14100"/>
        <pc:sldMkLst>
          <pc:docMk/>
          <pc:sldMk cId="1675273393" sldId="267"/>
        </pc:sldMkLst>
        <pc:spChg chg="mod">
          <ac:chgData name="Bérengère BOUCHET" userId="773f883f-4c06-4cd3-a9dc-7eab3ec55a49" providerId="ADAL" clId="{91ACB06A-73E6-4B9D-AC4D-14E5F84F02EF}" dt="2023-03-08T13:55:15.094" v="335" actId="14100"/>
          <ac:spMkLst>
            <pc:docMk/>
            <pc:sldMk cId="1675273393" sldId="267"/>
            <ac:spMk id="2" creationId="{C1623D2A-B0DA-E06D-9944-DADF1B27456D}"/>
          </ac:spMkLst>
        </pc:spChg>
        <pc:spChg chg="mod">
          <ac:chgData name="Bérengère BOUCHET" userId="773f883f-4c06-4cd3-a9dc-7eab3ec55a49" providerId="ADAL" clId="{91ACB06A-73E6-4B9D-AC4D-14E5F84F02EF}" dt="2023-03-08T13:55:04.508" v="333" actId="27636"/>
          <ac:spMkLst>
            <pc:docMk/>
            <pc:sldMk cId="1675273393" sldId="267"/>
            <ac:spMk id="3" creationId="{228F0B0F-650D-7F6C-181C-6C5C8AB7F16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69D70E-4C07-472C-A04A-0D4129BA6B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18C892C-913B-49CA-B92B-90742BD0AC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2406E61-C80D-406E-9499-AC427FD6F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D2E90-FE86-4890-B81C-F53CCE4F64EC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8AF7CB-FCD9-4B04-9752-E71FCE47A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2F8833-7328-4B22-B2CB-90F043893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A1FC-32BE-472B-827B-901C989E11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2815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583DC4-4507-40E4-8DA9-CBF726CF7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021831E-6426-42CD-99E2-5EC84BB385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7D17720-6C09-4C74-BB84-1194CF108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D2E90-FE86-4890-B81C-F53CCE4F64EC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E041C29-C42A-4C8E-B3D4-E73908388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2EC2D7D-F98F-4388-A799-30A1F1CAE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A1FC-32BE-472B-827B-901C989E11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0912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83A26E1-69A3-485A-86D1-B4EECBAE69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AC44F3E-9C59-4542-90B6-CD3F55C7B4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2627B31-72F1-431A-BAC0-99D30922E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D2E90-FE86-4890-B81C-F53CCE4F64EC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E73DE69-F99E-469F-8595-A8F074A4F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156166-3175-41B9-AA54-43B6B08EC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A1FC-32BE-472B-827B-901C989E11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2722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5473DD-C5B3-474D-BBBB-15269BDD1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2DA1F8-D326-4C36-A593-3EBD89DA88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D787E8-748F-4932-91EB-EBB2638A0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D2E90-FE86-4890-B81C-F53CCE4F64EC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28EC3D-3EC9-491D-A7F4-6465850E0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1A8941-13F8-4521-B1D2-1BD496D97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A1FC-32BE-472B-827B-901C989E11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58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116E8B-6A55-4F0D-A6CA-B623853E3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901E14-0C0C-40BA-93CC-87FDF6BA0B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D230D1-CA2F-4888-9BAF-F87E44B9A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D2E90-FE86-4890-B81C-F53CCE4F64EC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0CB9EC-C869-47AD-899B-A935743D1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D212BAE-2733-4392-9A08-EAE88AE59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A1FC-32BE-472B-827B-901C989E11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8705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EFD045-79C1-4AB1-9A3A-5E381F06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D2FCB8-2AB1-4184-8351-110958DCF9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451541A-86C5-4146-9592-8D44F57CA4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52974BB-09E6-40E7-94FB-8FB452C7C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D2E90-FE86-4890-B81C-F53CCE4F64EC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F47F358-9F33-4CBD-943C-DB561F268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111AE93-96CA-41EC-BCF0-D7B0339A6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A1FC-32BE-472B-827B-901C989E11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1028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BC7562-F985-4706-8DF4-4BE433049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A1389F9-A8FF-451A-B388-C2AEE636B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60F5E27-5C1B-475A-BCA3-BFAA18ACC7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C14B6CE-BDCB-4246-9A04-14E845A0A3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C6EAFA3-0A2F-4E40-B146-4B5560CF3F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78069B0-1B42-4C4E-8224-C7FD6C9B3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D2E90-FE86-4890-B81C-F53CCE4F64EC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BF6491F-5C0A-4635-B0CB-417E23E58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9D199DC-142C-422A-8F4C-333BA214F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A1FC-32BE-472B-827B-901C989E11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5891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4031B2-27E8-46E1-93B3-10D4E4C17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FB06EF4-0641-423E-B3B9-6557814C7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D2E90-FE86-4890-B81C-F53CCE4F64EC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7ADE7D4-47CC-44A3-A00C-01B9C6155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A474137-E183-4A85-BE2D-412C088C7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A1FC-32BE-472B-827B-901C989E11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5806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AD5CE8C-D2C0-45CB-84A2-A1B8F7AD6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D2E90-FE86-4890-B81C-F53CCE4F64EC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3BC8D0E-FA18-494B-B3AC-80F2F941B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2B660FE-6AD9-4E3A-8AE9-4B6D3FEB2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A1FC-32BE-472B-827B-901C989E11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8464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9FCDF0-AD52-42C3-8EDE-F5ADA7835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0F56F62-E523-401C-B96D-8598828A1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62A38B1-4EDE-45D3-A144-0E4F8A068D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8FCD61E-AFBA-47A8-B7DD-2A95941B3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D2E90-FE86-4890-B81C-F53CCE4F64EC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AEC37F2-672F-43CB-841F-D5A71B24C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0B918CB-C2CF-4D63-802F-8B2FAF10C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A1FC-32BE-472B-827B-901C989E11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65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477F66-D3A1-4EB8-8407-2B45CBF44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34C1A56-8DDC-4F1A-8786-03AC34BFE2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6454B50-2FED-417C-97DB-5F2E497A26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3A769C9-C0B0-46ED-B21E-955D03522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D2E90-FE86-4890-B81C-F53CCE4F64EC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E53413D-804A-4282-BBAB-8258FF908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9985F1E-1F8B-4574-A1E1-561BF086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A1FC-32BE-472B-827B-901C989E11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4651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720B86E-BABE-4F84-BC19-838E0CC23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09E6ED8-9F40-4A3E-AF75-A536E9F7E0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EC027A-9234-4794-861F-6818ED4677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D2E90-FE86-4890-B81C-F53CCE4F64EC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ED79FB-3959-462E-A257-81FEE1038C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F1C51D-993B-49D0-9FB8-65D871D727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1A1FC-32BE-472B-827B-901C989E11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290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png"/><Relationship Id="rId7" Type="http://schemas.openxmlformats.org/officeDocument/2006/relationships/image" Target="../media/image8.jpg"/><Relationship Id="rId2" Type="http://schemas.openxmlformats.org/officeDocument/2006/relationships/hyperlink" Target="mailto:berengere@laurat-tt.fr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.png"/><Relationship Id="rId4" Type="http://schemas.openxmlformats.org/officeDocument/2006/relationships/image" Target="../media/image2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76D7CE-B69D-4DB7-94C4-39D9481C2D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5413" y="2188723"/>
            <a:ext cx="9729149" cy="2878191"/>
          </a:xfrm>
        </p:spPr>
        <p:txBody>
          <a:bodyPr anchor="ctr">
            <a:normAutofit/>
          </a:bodyPr>
          <a:lstStyle/>
          <a:p>
            <a:r>
              <a:rPr lang="fr-FR" sz="4800" b="1" dirty="0"/>
              <a:t>Campagne PSF 2023</a:t>
            </a:r>
            <a:br>
              <a:rPr lang="fr-FR" sz="4800" b="1" dirty="0"/>
            </a:br>
            <a:r>
              <a:rPr lang="fr-FR" sz="4800" b="1" dirty="0"/>
              <a:t>Comités départementaux et clubs</a:t>
            </a:r>
            <a:br>
              <a:rPr lang="fr-FR" sz="4800" b="1" dirty="0"/>
            </a:br>
            <a:br>
              <a:rPr lang="fr-FR" sz="4800" b="1" dirty="0"/>
            </a:br>
            <a:r>
              <a:rPr lang="fr-FR" sz="4800" i="1" dirty="0"/>
              <a:t>Code 1570 (Compte Asso)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39B01D7F-83F7-4E50-A081-7C6EAD3251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283" y="362584"/>
            <a:ext cx="1813831" cy="1640835"/>
          </a:xfrm>
          <a:prstGeom prst="rect">
            <a:avLst/>
          </a:prstGeom>
        </p:spPr>
      </p:pic>
      <p:pic>
        <p:nvPicPr>
          <p:cNvPr id="5" name="Image 4" descr="Une image contenant flèche&#10;&#10;Description générée automatiquement">
            <a:extLst>
              <a:ext uri="{FF2B5EF4-FFF2-40B4-BE49-F238E27FC236}">
                <a16:creationId xmlns:a16="http://schemas.microsoft.com/office/drawing/2014/main" id="{0FF1D977-B8DE-4901-BDA2-C806BF76D1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8279" y="362584"/>
            <a:ext cx="1716283" cy="1716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867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4C041A3B-D357-466C-91F5-B2BA2905D1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16" y="155400"/>
            <a:ext cx="839022" cy="759000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68F61CC-715A-4335-A903-77F77849D9A9}"/>
              </a:ext>
            </a:extLst>
          </p:cNvPr>
          <p:cNvSpPr txBox="1"/>
          <p:nvPr/>
        </p:nvSpPr>
        <p:spPr>
          <a:xfrm>
            <a:off x="2946163" y="538836"/>
            <a:ext cx="60974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dirty="0"/>
              <a:t>Pièces à fournir code 1570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D3E5148-FC20-4CB6-96BA-69A9FE09188A}"/>
              </a:ext>
            </a:extLst>
          </p:cNvPr>
          <p:cNvSpPr txBox="1"/>
          <p:nvPr/>
        </p:nvSpPr>
        <p:spPr>
          <a:xfrm>
            <a:off x="726393" y="2102265"/>
            <a:ext cx="10374594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/>
              <a:t>Statuts mis à jour et signés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/>
              <a:t>La liste des dirigeants à jour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/>
              <a:t>Rapport d’activité approuvé de la dernière saison </a:t>
            </a:r>
            <a:r>
              <a:rPr lang="fr-FR" sz="2000" i="1" dirty="0"/>
              <a:t>(dernier PV d’assemblée générale signé)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/>
              <a:t>Budget prévisionnel approuvé de la saison en cours signé </a:t>
            </a:r>
            <a:r>
              <a:rPr lang="fr-FR" sz="2000" i="1" dirty="0"/>
              <a:t>(BP de la structure avec la demande PSF à ne pas confondre avec le BP par action demandé par la suite)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/>
              <a:t>Comptes annuels/ Bilan financier approuvés du dernier exercice clos </a:t>
            </a:r>
            <a:r>
              <a:rPr lang="fr-FR" sz="2000" i="1" dirty="0"/>
              <a:t>(vous pouvez joindre le même document)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/>
              <a:t>Pensez à mettre à jour l’ensemble des renseignements sur votre structure (moyens humains, licenciés, RIB…)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dirty="0"/>
              <a:t>Le projet de développement de la structure </a:t>
            </a:r>
            <a:r>
              <a:rPr lang="fr-FR" sz="2000" i="1" dirty="0"/>
              <a:t>(obligatoire pour les clubs et CD, voir modèle sur le site)</a:t>
            </a:r>
          </a:p>
        </p:txBody>
      </p:sp>
    </p:spTree>
    <p:extLst>
      <p:ext uri="{BB962C8B-B14F-4D97-AF65-F5344CB8AC3E}">
        <p14:creationId xmlns:p14="http://schemas.microsoft.com/office/powerpoint/2010/main" val="3747870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623D2A-B0DA-E06D-9944-DADF1B274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6206"/>
          </a:xfrm>
        </p:spPr>
        <p:txBody>
          <a:bodyPr/>
          <a:lstStyle/>
          <a:p>
            <a:r>
              <a:rPr lang="fr-FR" b="1" dirty="0"/>
              <a:t>Les nouveautés 2023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28F0B0F-650D-7F6C-181C-6C5C8AB7F1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Enveloppe globale réduite de 8,85%</a:t>
            </a:r>
          </a:p>
          <a:p>
            <a:r>
              <a:rPr lang="fr-FR" dirty="0"/>
              <a:t>Enveloppe Ligue de 110 414 euros (soit 66 248 euros min pour les clubs)</a:t>
            </a:r>
          </a:p>
          <a:p>
            <a:r>
              <a:rPr lang="fr-FR" dirty="0"/>
              <a:t>Actions CD : 2 actions obligatoires 1 sur le Ping citoyen + 1 sur le Ping loisirs</a:t>
            </a:r>
          </a:p>
          <a:p>
            <a:r>
              <a:rPr lang="fr-FR" dirty="0"/>
              <a:t>Il n’y a plus de possibilité de reporter des actions</a:t>
            </a:r>
          </a:p>
          <a:p>
            <a:r>
              <a:rPr lang="fr-FR" dirty="0"/>
              <a:t>Actions féminines : </a:t>
            </a:r>
            <a:r>
              <a:rPr lang="fr-FR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La féminisation peut être valorisée par le biais de la promotion, de l’implication des femmes dans les instances dirigeantes mais prioritairement cette année, par les actions visant à recruter pour augmenter le % de féminines.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75273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F3DF3D5E-E843-4F57-AC5E-E87CB79128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08" y="209100"/>
            <a:ext cx="10450383" cy="6439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144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table&#10;&#10;Description générée automatiquement">
            <a:extLst>
              <a:ext uri="{FF2B5EF4-FFF2-40B4-BE49-F238E27FC236}">
                <a16:creationId xmlns:a16="http://schemas.microsoft.com/office/drawing/2014/main" id="{5165F827-2458-4DED-6325-81BA6D2236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8489" y="0"/>
            <a:ext cx="949502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193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4C041A3B-D357-466C-91F5-B2BA2905D1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16" y="155400"/>
            <a:ext cx="839022" cy="759000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4DC21CAD-DDAA-4AE3-838E-5B57DF8D8024}"/>
              </a:ext>
            </a:extLst>
          </p:cNvPr>
          <p:cNvSpPr txBox="1"/>
          <p:nvPr/>
        </p:nvSpPr>
        <p:spPr>
          <a:xfrm>
            <a:off x="2654082" y="309593"/>
            <a:ext cx="609437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dirty="0"/>
              <a:t>Critères d’éligibilité</a:t>
            </a:r>
            <a:br>
              <a:rPr lang="fr-FR" sz="3600" dirty="0"/>
            </a:br>
            <a:r>
              <a:rPr lang="fr-FR" sz="1800" i="1" dirty="0"/>
              <a:t>Toutes les actions déposées doivent débuter en 2023</a:t>
            </a:r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FBC85E4-4878-4E37-BC42-12A7A6DC89BB}"/>
              </a:ext>
            </a:extLst>
          </p:cNvPr>
          <p:cNvSpPr txBox="1"/>
          <p:nvPr/>
        </p:nvSpPr>
        <p:spPr>
          <a:xfrm>
            <a:off x="515596" y="1113282"/>
            <a:ext cx="11160808" cy="68480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>
              <a:buNone/>
            </a:pPr>
            <a:r>
              <a:rPr lang="fr-FR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les clubs :</a:t>
            </a:r>
          </a:p>
          <a:p>
            <a:r>
              <a:rPr lang="fr-FR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Être affilié à la FFTT</a:t>
            </a:r>
          </a:p>
          <a:p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Être à jour de ses droits d’affiliation</a:t>
            </a:r>
          </a:p>
          <a:p>
            <a:r>
              <a:rPr lang="fr-FR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Avoir formalisé un projet de développement club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Fournir toutes les pièces justificatives demandées sur le Compte Asso</a:t>
            </a:r>
          </a:p>
          <a:p>
            <a:r>
              <a:rPr lang="fr-FR" sz="1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les actions </a:t>
            </a:r>
            <a:r>
              <a:rPr lang="fr-FR" sz="14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handi</a:t>
            </a:r>
            <a:r>
              <a:rPr lang="fr-FR" sz="1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/sport adapté, les demandes doivent être faites auprès des fédérations délégataires (FFH/FFSA), sauf dans le cas d’une première année d’affiliation (2022/2023)</a:t>
            </a:r>
          </a:p>
          <a:p>
            <a:r>
              <a:rPr lang="fr-FR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les clubs omnisports ces derniers doivent également vérifier qu’une demande PSF de la structure omnisport n’a pas été engagée. (Si affilié à l’ASPPT pas de demande éligible, si affilié FFCO demande éligible uniquement pour la section TT du club, si affilié FFTT demande éligible)</a:t>
            </a:r>
          </a:p>
          <a:p>
            <a:endParaRPr lang="fr-FR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fr-FR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les comités :</a:t>
            </a:r>
          </a:p>
          <a:p>
            <a:r>
              <a:rPr lang="fr-FR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Avoir formalisé un projet de développement territorial</a:t>
            </a:r>
          </a:p>
          <a:p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Fournir toutes les pièces justificatives demandées sur le Compte Asso</a:t>
            </a:r>
          </a:p>
          <a:p>
            <a:pPr marL="0" indent="0">
              <a:buNone/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1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Attention le seuil d’aide financière par bénéficiaire et par exercice s’élève à 1500 euros (le budget min doit être de 3000 euros, car subvention max. à hauteur de 50%). Sauf les ZRR ou le seuil est abaissé à 1000 euros (pas pour les QPV).</a:t>
            </a:r>
          </a:p>
          <a:p>
            <a:pPr algn="l"/>
            <a:endParaRPr lang="fr-FR" sz="1800" b="0" i="0" u="none" strike="noStrike" baseline="0" dirty="0">
              <a:solidFill>
                <a:srgbClr val="000000"/>
              </a:solidFill>
            </a:endParaRPr>
          </a:p>
          <a:p>
            <a:r>
              <a:rPr lang="fr-FR" sz="1600" b="0" i="0" u="none" strike="noStrike" baseline="0" dirty="0">
                <a:solidFill>
                  <a:srgbClr val="000000"/>
                </a:solidFill>
              </a:rPr>
              <a:t>Les actions non éligibles concernent : </a:t>
            </a:r>
          </a:p>
          <a:p>
            <a:r>
              <a:rPr lang="fr-FR" sz="1600" b="0" i="0" u="none" strike="noStrike" baseline="0" dirty="0">
                <a:solidFill>
                  <a:srgbClr val="000000"/>
                </a:solidFill>
              </a:rPr>
              <a:t>o L’emploi et l’apprentissage </a:t>
            </a:r>
          </a:p>
          <a:p>
            <a:r>
              <a:rPr lang="fr-FR" sz="1600" b="0" i="0" u="none" strike="noStrike" baseline="0" dirty="0">
                <a:solidFill>
                  <a:srgbClr val="000000"/>
                </a:solidFill>
              </a:rPr>
              <a:t>o Les équipements sportifs et achats de matériels lourds </a:t>
            </a:r>
          </a:p>
          <a:p>
            <a:r>
              <a:rPr lang="fr-FR" sz="1600" b="0" i="0" u="none" strike="noStrike" baseline="0" dirty="0">
                <a:solidFill>
                  <a:srgbClr val="000000"/>
                </a:solidFill>
              </a:rPr>
              <a:t>o L’organisation de compétitions et l’organisation de stages sportifs (hors détection) dans une approche compétitive (excepté les Outre-Mer et les structures reconnues Pôles Espoirs et portés par les ligues). </a:t>
            </a:r>
          </a:p>
          <a:p>
            <a:endParaRPr lang="fr-FR" b="0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endParaRPr lang="fr-FR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i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346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4C041A3B-D357-466C-91F5-B2BA2905D1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16" y="155400"/>
            <a:ext cx="839022" cy="759000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6B532E10-3227-40E6-B6F9-4DE7E52AB7A2}"/>
              </a:ext>
            </a:extLst>
          </p:cNvPr>
          <p:cNvSpPr txBox="1"/>
          <p:nvPr/>
        </p:nvSpPr>
        <p:spPr>
          <a:xfrm>
            <a:off x="1384419" y="309593"/>
            <a:ext cx="9220912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3600" dirty="0"/>
              <a:t>Critères d’évaluation</a:t>
            </a:r>
            <a:br>
              <a:rPr lang="fr-FR" sz="3600" dirty="0"/>
            </a:br>
            <a:r>
              <a:rPr lang="fr-FR" sz="2000" i="1" dirty="0"/>
              <a:t>Le PSF concerne le développement et non pas l’emploi/les équipements/l’accès au haut niveau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99C0E33-9DBF-43A0-A0EB-A3BC29D2FB0E}"/>
              </a:ext>
            </a:extLst>
          </p:cNvPr>
          <p:cNvSpPr txBox="1"/>
          <p:nvPr/>
        </p:nvSpPr>
        <p:spPr>
          <a:xfrm>
            <a:off x="498504" y="1486019"/>
            <a:ext cx="11194991" cy="55861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>
              <a:buNone/>
            </a:pPr>
            <a:r>
              <a:rPr lang="fr-FR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les clubs :</a:t>
            </a:r>
          </a:p>
          <a:p>
            <a:pPr marL="0" lvl="0" indent="0">
              <a:buNone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 licenciés et « licenciées »</a:t>
            </a:r>
          </a:p>
          <a:p>
            <a:pPr marL="0" lvl="0" indent="0">
              <a:buNone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d’encadr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ants (ETP)</a:t>
            </a:r>
          </a:p>
          <a:p>
            <a:pPr marL="0" lvl="0" indent="0">
              <a:buNone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d’heure d’activité (he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bdo)</a:t>
            </a:r>
          </a:p>
          <a:p>
            <a:pPr marL="0" lvl="0" indent="0">
              <a:buNone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 du doss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ier (explication projet, BP cohérent)</a:t>
            </a:r>
          </a:p>
          <a:p>
            <a:pPr marL="0" lvl="0" indent="0">
              <a:buNone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1</a:t>
            </a:r>
            <a:r>
              <a:rPr lang="fr-FR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ère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demande : critère innovant</a:t>
            </a:r>
          </a:p>
          <a:p>
            <a:pPr marL="0" lvl="0" indent="0">
              <a:buNone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renouvellement : qualité du bilan 2022 (+ prise en compte des actions non effectuées en 2020/2021)</a:t>
            </a:r>
          </a:p>
          <a:p>
            <a:pPr marL="0" lvl="0" indent="0">
              <a:buNone/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fr-FR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les comités :</a:t>
            </a:r>
          </a:p>
          <a:p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 licenciés et « licenciées »</a:t>
            </a:r>
          </a:p>
          <a:p>
            <a:pPr marL="0" lvl="0" indent="0">
              <a:buNone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 clubs</a:t>
            </a:r>
          </a:p>
          <a:p>
            <a:pPr marL="0" lvl="0" indent="0">
              <a:buNone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d’encadr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ants (ETP)</a:t>
            </a:r>
          </a:p>
          <a:p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 du doss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ier (explication projet, BP cohérent)</a:t>
            </a:r>
          </a:p>
          <a:p>
            <a:pPr marL="0" lvl="0" indent="0">
              <a:buNone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1</a:t>
            </a:r>
            <a:r>
              <a:rPr lang="fr-FR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ère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demande : critère innovant</a:t>
            </a:r>
          </a:p>
          <a:p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renouvellement : qualité du bilan 2022 (+ prise en compte des actions non effectuées en 2020/2021)</a:t>
            </a:r>
          </a:p>
          <a:p>
            <a:pPr marL="0" lvl="0" indent="0">
              <a:buNone/>
            </a:pPr>
            <a:endParaRPr lang="fr-FR" i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1800" i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1800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Cette saison </a:t>
            </a:r>
            <a:r>
              <a:rPr lang="fr-FR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encore, </a:t>
            </a:r>
            <a:r>
              <a:rPr lang="fr-FR" sz="1800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clubs et les comités doivent mettre l’accent sur les actions à destination des féminines</a:t>
            </a:r>
          </a:p>
          <a:p>
            <a:pPr marL="0" indent="0">
              <a:buNone/>
            </a:pPr>
            <a:r>
              <a:rPr lang="fr-FR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Maintien des crédits des actions menées en ZRR (subvention min 1000 euros) et QPV</a:t>
            </a:r>
            <a:endParaRPr lang="fr-FR" sz="1800" i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98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4C041A3B-D357-466C-91F5-B2BA2905D1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16" y="155400"/>
            <a:ext cx="839022" cy="759000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BD1A3771-1CEE-405C-A249-ACE860962480}"/>
              </a:ext>
            </a:extLst>
          </p:cNvPr>
          <p:cNvSpPr txBox="1"/>
          <p:nvPr/>
        </p:nvSpPr>
        <p:spPr>
          <a:xfrm>
            <a:off x="3894745" y="740416"/>
            <a:ext cx="609742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0" dirty="0"/>
              <a:t>Calendrier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CA3E34C-0DD3-41E7-AA04-63D65D13DD5A}"/>
              </a:ext>
            </a:extLst>
          </p:cNvPr>
          <p:cNvSpPr txBox="1"/>
          <p:nvPr/>
        </p:nvSpPr>
        <p:spPr>
          <a:xfrm>
            <a:off x="1008404" y="2213361"/>
            <a:ext cx="813773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fr-FR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Ouverture de la plate-forme le 3 mars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Fermeture de la plate-forme le 3 avril</a:t>
            </a:r>
            <a:endParaRPr lang="fr-FR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fr-FR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Rappel aux clubs et CD vendredi 10 mars et mercredi </a:t>
            </a:r>
            <a:r>
              <a:rPr lang="fr-FR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 mars pour </a:t>
            </a:r>
            <a:r>
              <a:rPr lang="fr-FR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dépôt des dossiers (mailing)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fr-FR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 3 avril au 5 mai réunions de la commission régionale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fr-FR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Transmission à la FFTT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31 mai fin de l’évaluation par la commission fédérale, transmission à l’ANS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fr-FR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Juillet versement des subventions</a:t>
            </a:r>
          </a:p>
        </p:txBody>
      </p:sp>
    </p:spTree>
    <p:extLst>
      <p:ext uri="{BB962C8B-B14F-4D97-AF65-F5344CB8AC3E}">
        <p14:creationId xmlns:p14="http://schemas.microsoft.com/office/powerpoint/2010/main" val="4039126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E36231-9AFC-48A8-9C64-B4D596FA8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75500"/>
            <a:ext cx="10515600" cy="1716282"/>
          </a:xfrm>
        </p:spPr>
        <p:txBody>
          <a:bodyPr>
            <a:normAutofit fontScale="90000"/>
          </a:bodyPr>
          <a:lstStyle/>
          <a:p>
            <a:pPr marL="0" indent="0"/>
            <a:r>
              <a:rPr lang="fr-FR" sz="2400" dirty="0"/>
              <a:t>N’hésitez pas à contacter </a:t>
            </a:r>
            <a:r>
              <a:rPr lang="fr-FR" sz="2400" b="1" dirty="0"/>
              <a:t>Bérengère BOUCHET </a:t>
            </a:r>
            <a:r>
              <a:rPr lang="fr-FR" sz="2400" dirty="0"/>
              <a:t>pour toute question relative au dépôt de vos dossiers.</a:t>
            </a:r>
            <a:br>
              <a:rPr lang="fr-FR" sz="2400" dirty="0"/>
            </a:br>
            <a:r>
              <a:rPr lang="fr-FR" sz="2400" dirty="0"/>
              <a:t>E-mail : </a:t>
            </a:r>
            <a:r>
              <a:rPr lang="fr-FR" sz="2400" dirty="0">
                <a:hlinkClick r:id="rId2"/>
              </a:rPr>
              <a:t>berengere@laura-tt.fr</a:t>
            </a:r>
            <a:br>
              <a:rPr lang="fr-FR" sz="2400" dirty="0"/>
            </a:br>
            <a:r>
              <a:rPr lang="fr-FR" sz="2400" dirty="0"/>
              <a:t>Téléphone : </a:t>
            </a:r>
            <a:r>
              <a:rPr lang="fr-FR" sz="2400" dirty="0">
                <a:effectLst/>
              </a:rPr>
              <a:t>06.34.32.65.90</a:t>
            </a:r>
            <a:br>
              <a:rPr lang="fr-FR" sz="2400" dirty="0">
                <a:effectLst/>
              </a:rPr>
            </a:br>
            <a:endParaRPr lang="fr-FR" sz="24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FC0CF20-59EF-44F9-AB39-29F05491B5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8404" y="941905"/>
            <a:ext cx="2882745" cy="562135"/>
          </a:xfrm>
          <a:prstGeom prst="rect">
            <a:avLst/>
          </a:prstGeom>
        </p:spPr>
      </p:pic>
      <p:pic>
        <p:nvPicPr>
          <p:cNvPr id="6" name="Image 5" descr="Une image contenant flèche&#10;&#10;Description générée automatiquement">
            <a:extLst>
              <a:ext uri="{FF2B5EF4-FFF2-40B4-BE49-F238E27FC236}">
                <a16:creationId xmlns:a16="http://schemas.microsoft.com/office/drawing/2014/main" id="{EDD84D04-444E-4093-8BF7-62C50D8E81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0088" y="364830"/>
            <a:ext cx="1716283" cy="1716283"/>
          </a:xfrm>
          <a:prstGeom prst="rect">
            <a:avLst/>
          </a:prstGeom>
        </p:spPr>
      </p:pic>
      <p:pic>
        <p:nvPicPr>
          <p:cNvPr id="7" name="Image 8">
            <a:extLst>
              <a:ext uri="{FF2B5EF4-FFF2-40B4-BE49-F238E27FC236}">
                <a16:creationId xmlns:a16="http://schemas.microsoft.com/office/drawing/2014/main" id="{08EAA6E3-DF6A-4151-BBD3-465E46A25FF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1060463" y="4642176"/>
            <a:ext cx="1969002" cy="1267545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8D326678-D8A7-4C70-8D87-211E997D728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58095" y="4853478"/>
            <a:ext cx="1716283" cy="844939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B88164B-1DA0-4B22-9D32-9F0D8D203DD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03008" y="4417805"/>
            <a:ext cx="1716283" cy="1716283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68D695EB-10CF-40CB-8844-FA37A47DE52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415254" y="4417804"/>
            <a:ext cx="1716283" cy="1716283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1CB9D07C-4A3F-4776-AE87-732E5DD4565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463" y="402553"/>
            <a:ext cx="1813831" cy="1640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7257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558</TotalTime>
  <Words>740</Words>
  <Application>Microsoft Office PowerPoint</Application>
  <PresentationFormat>Grand écran</PresentationFormat>
  <Paragraphs>65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Symbol</vt:lpstr>
      <vt:lpstr>Thème Office</vt:lpstr>
      <vt:lpstr>Campagne PSF 2023 Comités départementaux et clubs  Code 1570 (Compte Asso)</vt:lpstr>
      <vt:lpstr>Présentation PowerPoint</vt:lpstr>
      <vt:lpstr>Les nouveautés 2023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N’hésitez pas à contacter Bérengère BOUCHET pour toute question relative au dépôt de vos dossiers. E-mail : berengere@laura-tt.fr Téléphone : 06.34.32.65.90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Christophe ROCHARD</dc:creator>
  <cp:lastModifiedBy>Bérengère BOUCHET</cp:lastModifiedBy>
  <cp:revision>6</cp:revision>
  <dcterms:created xsi:type="dcterms:W3CDTF">2022-02-25T08:22:12Z</dcterms:created>
  <dcterms:modified xsi:type="dcterms:W3CDTF">2023-03-14T18:13:56Z</dcterms:modified>
</cp:coreProperties>
</file>