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EEFAA-AAAD-6A6B-32B1-1F7B5B589CB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3F81DA1-C2B9-B061-9EA5-B97D0B15F0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AF19EE5-E8DB-E88F-6D87-D04DB71A0532}"/>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5" name="Espace réservé du pied de page 4">
            <a:extLst>
              <a:ext uri="{FF2B5EF4-FFF2-40B4-BE49-F238E27FC236}">
                <a16:creationId xmlns:a16="http://schemas.microsoft.com/office/drawing/2014/main" id="{B1353091-C4B7-EB72-AD1E-8079EECC27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DA778DD-34CF-266C-EEFE-5B309792CCE5}"/>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3432846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7D0F5-DAE8-2A62-EA9C-9CB6385C541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DF58772-F932-71E1-E77C-4663681A498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3525FB8-3013-5C03-A662-E62AFF3D4C03}"/>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5" name="Espace réservé du pied de page 4">
            <a:extLst>
              <a:ext uri="{FF2B5EF4-FFF2-40B4-BE49-F238E27FC236}">
                <a16:creationId xmlns:a16="http://schemas.microsoft.com/office/drawing/2014/main" id="{7F48A6AF-73A8-5587-EE55-7D4DEF0AE5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9FEAF94-5D2C-5B74-4E2E-841813F4BABB}"/>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2731658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95EA92A-CFAB-1AED-0696-924080D67DF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E8B4319-199C-5C89-5F14-B5493626244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D26471-A832-2931-C07F-C156186F7456}"/>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5" name="Espace réservé du pied de page 4">
            <a:extLst>
              <a:ext uri="{FF2B5EF4-FFF2-40B4-BE49-F238E27FC236}">
                <a16:creationId xmlns:a16="http://schemas.microsoft.com/office/drawing/2014/main" id="{2151A4CD-3F10-5C42-7ECA-4EA5CA3971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2C9E43-D0B1-78E6-A3E6-8AF6D4812855}"/>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266149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9A53C0-AB5E-41A2-C449-46C0AAF8A5F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A10C187-D6F4-77A8-9E4B-B16E0ACCA3A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41867B9-6576-A559-1835-B11A46EE7A22}"/>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5" name="Espace réservé du pied de page 4">
            <a:extLst>
              <a:ext uri="{FF2B5EF4-FFF2-40B4-BE49-F238E27FC236}">
                <a16:creationId xmlns:a16="http://schemas.microsoft.com/office/drawing/2014/main" id="{65AA0A01-68B6-2681-88A2-6C19545948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A952A9-4D91-3CBD-0002-F6FEA2C8BE45}"/>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140028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2527D2-7262-3E08-27C0-EFBE98207E7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7AB5A8D-5F65-B16D-2CD0-9C21A235FB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149C929-4046-9ED9-F422-80812F385D69}"/>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5" name="Espace réservé du pied de page 4">
            <a:extLst>
              <a:ext uri="{FF2B5EF4-FFF2-40B4-BE49-F238E27FC236}">
                <a16:creationId xmlns:a16="http://schemas.microsoft.com/office/drawing/2014/main" id="{F3CE28F4-030A-93FE-19BE-B2604B71F94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933D3D-3F95-95AD-878E-423D4895D0D7}"/>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3414307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5383F6-4B8F-6297-60E7-5A71BF52B22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9C3AA1C-06D5-8865-6592-3EA3E5A190A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7AB174E-6B08-8CBD-0588-09CCF8A4BF6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5E2B8B9-C2BF-4BAE-49D2-B0E06366521E}"/>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6" name="Espace réservé du pied de page 5">
            <a:extLst>
              <a:ext uri="{FF2B5EF4-FFF2-40B4-BE49-F238E27FC236}">
                <a16:creationId xmlns:a16="http://schemas.microsoft.com/office/drawing/2014/main" id="{6462E75B-1FAC-ADB7-99AC-BE56272243C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ACE792D-66D0-317A-42C5-DB5AE6A585C3}"/>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1284698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D17479-DB52-F690-ABFA-0740D5E455D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6436DEC-5CD2-A1DC-9962-7636968EC9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1667EFF-E77E-60C8-4E0C-4A61E2F5E8A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24C3BCC-2EAE-5CF4-2604-91974A2291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C05CFA2-4E70-4235-73FD-EE468CA8233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501775B-2BC4-23CE-0353-9590A22D4E05}"/>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8" name="Espace réservé du pied de page 7">
            <a:extLst>
              <a:ext uri="{FF2B5EF4-FFF2-40B4-BE49-F238E27FC236}">
                <a16:creationId xmlns:a16="http://schemas.microsoft.com/office/drawing/2014/main" id="{87B69CF6-F125-C471-4E72-6465179B6D5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8358CE2-923C-E232-7A7E-D21F21D1515B}"/>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1718839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94CAB0-8D2A-01C8-1765-26DD3BF83B8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C78BD3B-94BA-023F-A6E6-556AF9E88457}"/>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4" name="Espace réservé du pied de page 3">
            <a:extLst>
              <a:ext uri="{FF2B5EF4-FFF2-40B4-BE49-F238E27FC236}">
                <a16:creationId xmlns:a16="http://schemas.microsoft.com/office/drawing/2014/main" id="{669BF741-1F93-A846-DD96-31C4348C376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C2697BE-1E7B-284D-018B-7019E80C48D6}"/>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3053007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391DE34-93C6-CC68-CEDC-21D89E23A161}"/>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3" name="Espace réservé du pied de page 2">
            <a:extLst>
              <a:ext uri="{FF2B5EF4-FFF2-40B4-BE49-F238E27FC236}">
                <a16:creationId xmlns:a16="http://schemas.microsoft.com/office/drawing/2014/main" id="{383726E7-71F6-A074-832B-9FE60CB6ACE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8C5BC78-380F-E128-802B-059B9263B5FF}"/>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241081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CA9A84-F24E-E27C-8E87-2752D16C96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14DC17B-EAE8-E052-D9E0-F0DCECB92B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530F077-D921-ED87-21F6-C4E777A2A0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B58433A-7C71-B236-0F7E-E25680CD8A6C}"/>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6" name="Espace réservé du pied de page 5">
            <a:extLst>
              <a:ext uri="{FF2B5EF4-FFF2-40B4-BE49-F238E27FC236}">
                <a16:creationId xmlns:a16="http://schemas.microsoft.com/office/drawing/2014/main" id="{CDFC99E9-199E-749B-89C7-41EEB6D70F5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3E5CC59-D67F-AE1A-FB1B-55531A3EF422}"/>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294523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49D107-ABB9-E622-9D83-8ED71AD87C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0540DC2-CB4F-5B4E-0FF5-0FE630C722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C5E19A5-58D2-0761-0ACD-1D9D65447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6E0CDEF-18B0-6298-804E-74F05788CE36}"/>
              </a:ext>
            </a:extLst>
          </p:cNvPr>
          <p:cNvSpPr>
            <a:spLocks noGrp="1"/>
          </p:cNvSpPr>
          <p:nvPr>
            <p:ph type="dt" sz="half" idx="10"/>
          </p:nvPr>
        </p:nvSpPr>
        <p:spPr/>
        <p:txBody>
          <a:bodyPr/>
          <a:lstStyle/>
          <a:p>
            <a:fld id="{79A496D3-34E8-49CB-9FBE-B4783DFC76BB}" type="datetimeFigureOut">
              <a:rPr lang="fr-FR" smtClean="0"/>
              <a:t>05/09/2023</a:t>
            </a:fld>
            <a:endParaRPr lang="fr-FR"/>
          </a:p>
        </p:txBody>
      </p:sp>
      <p:sp>
        <p:nvSpPr>
          <p:cNvPr id="6" name="Espace réservé du pied de page 5">
            <a:extLst>
              <a:ext uri="{FF2B5EF4-FFF2-40B4-BE49-F238E27FC236}">
                <a16:creationId xmlns:a16="http://schemas.microsoft.com/office/drawing/2014/main" id="{E927D7CE-165E-5BB0-D08F-B66786E700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FDEDFC2-DBF2-47AE-FC32-9696E4670206}"/>
              </a:ext>
            </a:extLst>
          </p:cNvPr>
          <p:cNvSpPr>
            <a:spLocks noGrp="1"/>
          </p:cNvSpPr>
          <p:nvPr>
            <p:ph type="sldNum" sz="quarter" idx="12"/>
          </p:nvPr>
        </p:nvSpPr>
        <p:spPr/>
        <p:txBody>
          <a:bodyPr/>
          <a:lstStyle/>
          <a:p>
            <a:fld id="{9F72E094-805E-4008-9992-32093AD55A6A}" type="slidenum">
              <a:rPr lang="fr-FR" smtClean="0"/>
              <a:t>‹N°›</a:t>
            </a:fld>
            <a:endParaRPr lang="fr-FR"/>
          </a:p>
        </p:txBody>
      </p:sp>
    </p:spTree>
    <p:extLst>
      <p:ext uri="{BB962C8B-B14F-4D97-AF65-F5344CB8AC3E}">
        <p14:creationId xmlns:p14="http://schemas.microsoft.com/office/powerpoint/2010/main" val="360269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BDEBA07-5687-79A4-DC75-F99FB4BA2D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4B1220D-57F7-D0C2-982F-78E62846B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06B605-F8A0-C007-D0CB-F335A14377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496D3-34E8-49CB-9FBE-B4783DFC76BB}" type="datetimeFigureOut">
              <a:rPr lang="fr-FR" smtClean="0"/>
              <a:t>05/09/2023</a:t>
            </a:fld>
            <a:endParaRPr lang="fr-FR"/>
          </a:p>
        </p:txBody>
      </p:sp>
      <p:sp>
        <p:nvSpPr>
          <p:cNvPr id="5" name="Espace réservé du pied de page 4">
            <a:extLst>
              <a:ext uri="{FF2B5EF4-FFF2-40B4-BE49-F238E27FC236}">
                <a16:creationId xmlns:a16="http://schemas.microsoft.com/office/drawing/2014/main" id="{21EF9EE7-239F-78A3-C4F6-8D3F6F8DAA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9A4A5F3-B7C4-26F3-B8AD-0925A7E631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2E094-805E-4008-9992-32093AD55A6A}" type="slidenum">
              <a:rPr lang="fr-FR" smtClean="0"/>
              <a:t>‹N°›</a:t>
            </a:fld>
            <a:endParaRPr lang="fr-FR"/>
          </a:p>
        </p:txBody>
      </p:sp>
    </p:spTree>
    <p:extLst>
      <p:ext uri="{BB962C8B-B14F-4D97-AF65-F5344CB8AC3E}">
        <p14:creationId xmlns:p14="http://schemas.microsoft.com/office/powerpoint/2010/main" val="3196222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87C619C-EBAB-488E-96B9-153AA4C9B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30DA1C1-36FD-41D8-9826-EE797BF39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5331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6D74E86F-6D58-7C12-A0C6-44A93B8AA43C}"/>
              </a:ext>
            </a:extLst>
          </p:cNvPr>
          <p:cNvSpPr>
            <a:spLocks noGrp="1"/>
          </p:cNvSpPr>
          <p:nvPr>
            <p:ph type="ctrTitle"/>
          </p:nvPr>
        </p:nvSpPr>
        <p:spPr>
          <a:xfrm>
            <a:off x="838200" y="484632"/>
            <a:ext cx="6081713" cy="3566160"/>
          </a:xfrm>
        </p:spPr>
        <p:txBody>
          <a:bodyPr>
            <a:normAutofit/>
          </a:bodyPr>
          <a:lstStyle/>
          <a:p>
            <a:pPr algn="l"/>
            <a:r>
              <a:rPr lang="fr-FR" sz="66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Information Pôle Espoir Aura</a:t>
            </a:r>
            <a:br>
              <a:rPr lang="fr-FR" sz="66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fr-FR" sz="6600">
              <a:solidFill>
                <a:srgbClr val="FFFFFF"/>
              </a:solidFill>
            </a:endParaRPr>
          </a:p>
        </p:txBody>
      </p:sp>
      <p:pic>
        <p:nvPicPr>
          <p:cNvPr id="7" name="Image 6" descr="Une image contenant Graphique, Police, graphisme, clipart&#10;&#10;Description générée automatiquement">
            <a:extLst>
              <a:ext uri="{FF2B5EF4-FFF2-40B4-BE49-F238E27FC236}">
                <a16:creationId xmlns:a16="http://schemas.microsoft.com/office/drawing/2014/main" id="{9B084CD2-9514-4455-D27E-0D7F8E5F2A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8506" y="283464"/>
            <a:ext cx="3210216" cy="2904040"/>
          </a:xfrm>
          <a:prstGeom prst="rect">
            <a:avLst/>
          </a:prstGeom>
        </p:spPr>
      </p:pic>
      <p:sp>
        <p:nvSpPr>
          <p:cNvPr id="16" name="sketch line">
            <a:extLst>
              <a:ext uri="{FF2B5EF4-FFF2-40B4-BE49-F238E27FC236}">
                <a16:creationId xmlns:a16="http://schemas.microsoft.com/office/drawing/2014/main" id="{35BC54F7-1315-4D6C-9420-A5BF0CDDB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475" y="4252192"/>
            <a:ext cx="4056549" cy="18288"/>
          </a:xfrm>
          <a:custGeom>
            <a:avLst/>
            <a:gdLst>
              <a:gd name="connsiteX0" fmla="*/ 0 w 4056549"/>
              <a:gd name="connsiteY0" fmla="*/ 0 h 18288"/>
              <a:gd name="connsiteX1" fmla="*/ 676092 w 4056549"/>
              <a:gd name="connsiteY1" fmla="*/ 0 h 18288"/>
              <a:gd name="connsiteX2" fmla="*/ 1271052 w 4056549"/>
              <a:gd name="connsiteY2" fmla="*/ 0 h 18288"/>
              <a:gd name="connsiteX3" fmla="*/ 1947144 w 4056549"/>
              <a:gd name="connsiteY3" fmla="*/ 0 h 18288"/>
              <a:gd name="connsiteX4" fmla="*/ 2501539 w 4056549"/>
              <a:gd name="connsiteY4" fmla="*/ 0 h 18288"/>
              <a:gd name="connsiteX5" fmla="*/ 3137065 w 4056549"/>
              <a:gd name="connsiteY5" fmla="*/ 0 h 18288"/>
              <a:gd name="connsiteX6" fmla="*/ 4056549 w 4056549"/>
              <a:gd name="connsiteY6" fmla="*/ 0 h 18288"/>
              <a:gd name="connsiteX7" fmla="*/ 4056549 w 4056549"/>
              <a:gd name="connsiteY7" fmla="*/ 18288 h 18288"/>
              <a:gd name="connsiteX8" fmla="*/ 3380458 w 4056549"/>
              <a:gd name="connsiteY8" fmla="*/ 18288 h 18288"/>
              <a:gd name="connsiteX9" fmla="*/ 2663801 w 4056549"/>
              <a:gd name="connsiteY9" fmla="*/ 18288 h 18288"/>
              <a:gd name="connsiteX10" fmla="*/ 2068840 w 4056549"/>
              <a:gd name="connsiteY10" fmla="*/ 18288 h 18288"/>
              <a:gd name="connsiteX11" fmla="*/ 1311618 w 4056549"/>
              <a:gd name="connsiteY11" fmla="*/ 18288 h 18288"/>
              <a:gd name="connsiteX12" fmla="*/ 716657 w 4056549"/>
              <a:gd name="connsiteY12" fmla="*/ 18288 h 18288"/>
              <a:gd name="connsiteX13" fmla="*/ 0 w 4056549"/>
              <a:gd name="connsiteY13" fmla="*/ 18288 h 18288"/>
              <a:gd name="connsiteX14" fmla="*/ 0 w 4056549"/>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6549" h="18288" fill="none" extrusionOk="0">
                <a:moveTo>
                  <a:pt x="0" y="0"/>
                </a:moveTo>
                <a:cubicBezTo>
                  <a:pt x="324395" y="-12272"/>
                  <a:pt x="437185" y="20747"/>
                  <a:pt x="676092" y="0"/>
                </a:cubicBezTo>
                <a:cubicBezTo>
                  <a:pt x="914999" y="-20747"/>
                  <a:pt x="980886" y="20074"/>
                  <a:pt x="1271052" y="0"/>
                </a:cubicBezTo>
                <a:cubicBezTo>
                  <a:pt x="1561218" y="-20074"/>
                  <a:pt x="1609815" y="19965"/>
                  <a:pt x="1947144" y="0"/>
                </a:cubicBezTo>
                <a:cubicBezTo>
                  <a:pt x="2284473" y="-19965"/>
                  <a:pt x="2317816" y="-23682"/>
                  <a:pt x="2501539" y="0"/>
                </a:cubicBezTo>
                <a:cubicBezTo>
                  <a:pt x="2685262" y="23682"/>
                  <a:pt x="2879461" y="12712"/>
                  <a:pt x="3137065" y="0"/>
                </a:cubicBezTo>
                <a:cubicBezTo>
                  <a:pt x="3394669" y="-12712"/>
                  <a:pt x="3618306" y="-41742"/>
                  <a:pt x="4056549" y="0"/>
                </a:cubicBezTo>
                <a:cubicBezTo>
                  <a:pt x="4056201" y="6465"/>
                  <a:pt x="4056979" y="10922"/>
                  <a:pt x="4056549" y="18288"/>
                </a:cubicBezTo>
                <a:cubicBezTo>
                  <a:pt x="3807729" y="-7540"/>
                  <a:pt x="3536237" y="12619"/>
                  <a:pt x="3380458" y="18288"/>
                </a:cubicBezTo>
                <a:cubicBezTo>
                  <a:pt x="3224679" y="23957"/>
                  <a:pt x="2967497" y="23368"/>
                  <a:pt x="2663801" y="18288"/>
                </a:cubicBezTo>
                <a:cubicBezTo>
                  <a:pt x="2360105" y="13208"/>
                  <a:pt x="2359716" y="-8821"/>
                  <a:pt x="2068840" y="18288"/>
                </a:cubicBezTo>
                <a:cubicBezTo>
                  <a:pt x="1777964" y="45397"/>
                  <a:pt x="1641909" y="31681"/>
                  <a:pt x="1311618" y="18288"/>
                </a:cubicBezTo>
                <a:cubicBezTo>
                  <a:pt x="981327" y="4895"/>
                  <a:pt x="990410" y="11155"/>
                  <a:pt x="716657" y="18288"/>
                </a:cubicBezTo>
                <a:cubicBezTo>
                  <a:pt x="442904" y="25421"/>
                  <a:pt x="330722" y="13665"/>
                  <a:pt x="0" y="18288"/>
                </a:cubicBezTo>
                <a:cubicBezTo>
                  <a:pt x="75" y="12069"/>
                  <a:pt x="515" y="5650"/>
                  <a:pt x="0" y="0"/>
                </a:cubicBezTo>
                <a:close/>
              </a:path>
              <a:path w="4056549" h="18288" stroke="0" extrusionOk="0">
                <a:moveTo>
                  <a:pt x="0" y="0"/>
                </a:moveTo>
                <a:cubicBezTo>
                  <a:pt x="175099" y="13469"/>
                  <a:pt x="459673" y="14529"/>
                  <a:pt x="594961" y="0"/>
                </a:cubicBezTo>
                <a:cubicBezTo>
                  <a:pt x="730249" y="-14529"/>
                  <a:pt x="873178" y="22015"/>
                  <a:pt x="1149356" y="0"/>
                </a:cubicBezTo>
                <a:cubicBezTo>
                  <a:pt x="1425534" y="-22015"/>
                  <a:pt x="1498871" y="-21513"/>
                  <a:pt x="1744316" y="0"/>
                </a:cubicBezTo>
                <a:cubicBezTo>
                  <a:pt x="1989761" y="21513"/>
                  <a:pt x="2112991" y="-46"/>
                  <a:pt x="2420408" y="0"/>
                </a:cubicBezTo>
                <a:cubicBezTo>
                  <a:pt x="2727825" y="46"/>
                  <a:pt x="2880256" y="-10040"/>
                  <a:pt x="3137065" y="0"/>
                </a:cubicBezTo>
                <a:cubicBezTo>
                  <a:pt x="3393874" y="10040"/>
                  <a:pt x="3704325" y="-6685"/>
                  <a:pt x="4056549" y="0"/>
                </a:cubicBezTo>
                <a:cubicBezTo>
                  <a:pt x="4055732" y="6895"/>
                  <a:pt x="4055770" y="11206"/>
                  <a:pt x="4056549" y="18288"/>
                </a:cubicBezTo>
                <a:cubicBezTo>
                  <a:pt x="3812770" y="11959"/>
                  <a:pt x="3533996" y="-5717"/>
                  <a:pt x="3299327" y="18288"/>
                </a:cubicBezTo>
                <a:cubicBezTo>
                  <a:pt x="3064658" y="42293"/>
                  <a:pt x="2940381" y="24492"/>
                  <a:pt x="2744931" y="18288"/>
                </a:cubicBezTo>
                <a:cubicBezTo>
                  <a:pt x="2549481" y="12084"/>
                  <a:pt x="2252169" y="51841"/>
                  <a:pt x="1987709" y="18288"/>
                </a:cubicBezTo>
                <a:cubicBezTo>
                  <a:pt x="1723249" y="-15265"/>
                  <a:pt x="1438946" y="3423"/>
                  <a:pt x="1230487" y="18288"/>
                </a:cubicBezTo>
                <a:cubicBezTo>
                  <a:pt x="1022028" y="33153"/>
                  <a:pt x="795957" y="18596"/>
                  <a:pt x="676092" y="18288"/>
                </a:cubicBezTo>
                <a:cubicBezTo>
                  <a:pt x="556227" y="17980"/>
                  <a:pt x="334853" y="39451"/>
                  <a:pt x="0" y="18288"/>
                </a:cubicBezTo>
                <a:cubicBezTo>
                  <a:pt x="95" y="14343"/>
                  <a:pt x="742" y="686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 4" descr="Une image contenant Graphique, capture d’écran, graphisme, Police&#10;&#10;Description générée automatiquement">
            <a:extLst>
              <a:ext uri="{FF2B5EF4-FFF2-40B4-BE49-F238E27FC236}">
                <a16:creationId xmlns:a16="http://schemas.microsoft.com/office/drawing/2014/main" id="{65CE225B-9317-AB19-8B73-13F44777F5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4379" y="3452310"/>
            <a:ext cx="3418469" cy="2904040"/>
          </a:xfrm>
          <a:prstGeom prst="rect">
            <a:avLst/>
          </a:prstGeom>
        </p:spPr>
      </p:pic>
    </p:spTree>
    <p:extLst>
      <p:ext uri="{BB962C8B-B14F-4D97-AF65-F5344CB8AC3E}">
        <p14:creationId xmlns:p14="http://schemas.microsoft.com/office/powerpoint/2010/main" val="2630218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texte, capture d’écran, Police, Site web&#10;&#10;Description générée automatiquement">
            <a:extLst>
              <a:ext uri="{FF2B5EF4-FFF2-40B4-BE49-F238E27FC236}">
                <a16:creationId xmlns:a16="http://schemas.microsoft.com/office/drawing/2014/main" id="{32A66B6C-8885-F378-C8FF-E997DB7C60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393" y="469561"/>
            <a:ext cx="3751889" cy="4931548"/>
          </a:xfrm>
        </p:spPr>
      </p:pic>
      <p:pic>
        <p:nvPicPr>
          <p:cNvPr id="7" name="Image 6" descr="Une image contenant texte, capture d’écran, Parallèle, nombre&#10;&#10;Description générée automatiquement">
            <a:extLst>
              <a:ext uri="{FF2B5EF4-FFF2-40B4-BE49-F238E27FC236}">
                <a16:creationId xmlns:a16="http://schemas.microsoft.com/office/drawing/2014/main" id="{A385EA80-A65C-0089-EA0C-B8A2530595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1139" y="0"/>
            <a:ext cx="4735468" cy="6858000"/>
          </a:xfrm>
          <a:prstGeom prst="rect">
            <a:avLst/>
          </a:prstGeom>
        </p:spPr>
      </p:pic>
      <p:pic>
        <p:nvPicPr>
          <p:cNvPr id="8" name="Image 7" descr="Une image contenant Police, Graphique, logo, diagramme&#10;&#10;Description générée automatiquement">
            <a:extLst>
              <a:ext uri="{FF2B5EF4-FFF2-40B4-BE49-F238E27FC236}">
                <a16:creationId xmlns:a16="http://schemas.microsoft.com/office/drawing/2014/main" id="{07E7B80E-021E-918D-907E-5B1A28CE907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0862" y="2935335"/>
            <a:ext cx="1624585" cy="1051203"/>
          </a:xfrm>
          <a:prstGeom prst="rect">
            <a:avLst/>
          </a:prstGeom>
        </p:spPr>
      </p:pic>
    </p:spTree>
    <p:extLst>
      <p:ext uri="{BB962C8B-B14F-4D97-AF65-F5344CB8AC3E}">
        <p14:creationId xmlns:p14="http://schemas.microsoft.com/office/powerpoint/2010/main" val="37474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EEFE92F-0B69-8CC5-FEDD-F83152222C6E}"/>
              </a:ext>
            </a:extLst>
          </p:cNvPr>
          <p:cNvSpPr>
            <a:spLocks noGrp="1"/>
          </p:cNvSpPr>
          <p:nvPr>
            <p:ph type="title"/>
          </p:nvPr>
        </p:nvSpPr>
        <p:spPr>
          <a:xfrm>
            <a:off x="686834" y="1153572"/>
            <a:ext cx="3200400" cy="4461163"/>
          </a:xfrm>
        </p:spPr>
        <p:txBody>
          <a:bodyPr>
            <a:normAutofit/>
          </a:bodyPr>
          <a:lstStyle/>
          <a:p>
            <a:r>
              <a:rPr lang="fr-FR"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Le pôle espoir c’est quoi ?</a:t>
            </a:r>
            <a:br>
              <a:rPr lang="fr-FR"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fr-FR"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5C721AC2-47AA-AF16-D5CD-799B07F76C56}"/>
              </a:ext>
            </a:extLst>
          </p:cNvPr>
          <p:cNvSpPr>
            <a:spLocks noGrp="1"/>
          </p:cNvSpPr>
          <p:nvPr>
            <p:ph idx="1"/>
          </p:nvPr>
        </p:nvSpPr>
        <p:spPr>
          <a:xfrm>
            <a:off x="4447308" y="591344"/>
            <a:ext cx="6906491" cy="5585619"/>
          </a:xfrm>
        </p:spPr>
        <p:txBody>
          <a:bodyPr anchor="ctr">
            <a:normAutofit/>
          </a:bodyPr>
          <a:lstStyle/>
          <a:p>
            <a:r>
              <a:rPr lang="fr-FR" kern="100" dirty="0">
                <a:effectLst/>
                <a:latin typeface="Calibri" panose="020F0502020204030204" pitchFamily="34" charset="0"/>
                <a:ea typeface="Calibri" panose="020F0502020204030204" pitchFamily="34" charset="0"/>
                <a:cs typeface="Times New Roman" panose="02020603050405020304" pitchFamily="18" charset="0"/>
              </a:rPr>
              <a:t>- C’est un outil qui permet d’identifier et d’accompagner les meilleurs jeunes vers le HN </a:t>
            </a:r>
          </a:p>
          <a:p>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kern="100" dirty="0">
                <a:effectLst/>
                <a:latin typeface="Calibri" panose="020F0502020204030204" pitchFamily="34" charset="0"/>
                <a:ea typeface="Calibri" panose="020F0502020204030204" pitchFamily="34" charset="0"/>
                <a:cs typeface="Times New Roman" panose="02020603050405020304" pitchFamily="18" charset="0"/>
              </a:rPr>
              <a:t>- C’est une étape de la filière du haut niveau initiée par la DTN et validée par les services de l’Etat.</a:t>
            </a:r>
          </a:p>
          <a:p>
            <a:pPr marL="0" indent="0">
              <a:buNone/>
            </a:pPr>
            <a:r>
              <a:rPr lang="fr-FR"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fr-FR" kern="100" dirty="0">
                <a:effectLst/>
                <a:latin typeface="Calibri" panose="020F0502020204030204" pitchFamily="34" charset="0"/>
                <a:ea typeface="Calibri" panose="020F0502020204030204" pitchFamily="34" charset="0"/>
                <a:cs typeface="Times New Roman" panose="02020603050405020304" pitchFamily="18" charset="0"/>
              </a:rPr>
              <a:t>- C’est aussi un outil au service de la performance régionale et des clubs.</a:t>
            </a:r>
          </a:p>
          <a:p>
            <a:endParaRPr lang="fr-FR" dirty="0"/>
          </a:p>
        </p:txBody>
      </p:sp>
      <p:pic>
        <p:nvPicPr>
          <p:cNvPr id="4" name="Image 3" descr="Une image contenant Graphique, Police, graphisme, clipart&#10;&#10;Description générée automatiquement">
            <a:extLst>
              <a:ext uri="{FF2B5EF4-FFF2-40B4-BE49-F238E27FC236}">
                <a16:creationId xmlns:a16="http://schemas.microsoft.com/office/drawing/2014/main" id="{030FA6B0-E335-D796-A78A-91B24972B1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 y="4852230"/>
            <a:ext cx="1459115" cy="1319951"/>
          </a:xfrm>
          <a:prstGeom prst="rect">
            <a:avLst/>
          </a:prstGeom>
        </p:spPr>
      </p:pic>
    </p:spTree>
    <p:extLst>
      <p:ext uri="{BB962C8B-B14F-4D97-AF65-F5344CB8AC3E}">
        <p14:creationId xmlns:p14="http://schemas.microsoft.com/office/powerpoint/2010/main" val="3291575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10B4B33-BADC-47F0-9373-D0F0CD868FF2}"/>
              </a:ext>
            </a:extLst>
          </p:cNvPr>
          <p:cNvSpPr>
            <a:spLocks noGrp="1"/>
          </p:cNvSpPr>
          <p:nvPr>
            <p:ph type="title"/>
          </p:nvPr>
        </p:nvSpPr>
        <p:spPr>
          <a:xfrm>
            <a:off x="686834" y="1153572"/>
            <a:ext cx="3200400" cy="4461163"/>
          </a:xfrm>
        </p:spPr>
        <p:txBody>
          <a:bodyPr>
            <a:normAutofit/>
          </a:bodyPr>
          <a:lstStyle/>
          <a:p>
            <a:r>
              <a:rPr lang="fr-FR"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Genèse du pôle espoir AURA</a:t>
            </a:r>
            <a:br>
              <a:rPr lang="fr-F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8997C3E6-9BD0-5672-291A-FDE8772B458C}"/>
              </a:ext>
            </a:extLst>
          </p:cNvPr>
          <p:cNvSpPr>
            <a:spLocks noGrp="1"/>
          </p:cNvSpPr>
          <p:nvPr>
            <p:ph idx="1"/>
          </p:nvPr>
        </p:nvSpPr>
        <p:spPr>
          <a:xfrm>
            <a:off x="4447308" y="591344"/>
            <a:ext cx="6906491" cy="5585619"/>
          </a:xfrm>
        </p:spPr>
        <p:txBody>
          <a:bodyPr anchor="ctr">
            <a:normAutofit/>
          </a:bodyPr>
          <a:lstStyle/>
          <a:p>
            <a:pPr algn="l"/>
            <a:r>
              <a:rPr lang="fr-FR" kern="100" dirty="0">
                <a:effectLst/>
                <a:latin typeface="Calibri" panose="020F0502020204030204" pitchFamily="34" charset="0"/>
                <a:ea typeface="Calibri" panose="020F0502020204030204" pitchFamily="34" charset="0"/>
                <a:cs typeface="Times New Roman" panose="02020603050405020304" pitchFamily="18" charset="0"/>
              </a:rPr>
              <a:t>- A la création de la ligue AURA le pôle espoir AURA était une structure d’entraînement basée à l’</a:t>
            </a:r>
            <a:r>
              <a:rPr lang="fr-FR" kern="100" dirty="0" err="1">
                <a:effectLst/>
                <a:latin typeface="Calibri" panose="020F0502020204030204" pitchFamily="34" charset="0"/>
                <a:ea typeface="Calibri" panose="020F0502020204030204" pitchFamily="34" charset="0"/>
                <a:cs typeface="Times New Roman" panose="02020603050405020304" pitchFamily="18" charset="0"/>
              </a:rPr>
              <a:t>Arténium</a:t>
            </a:r>
            <a:r>
              <a:rPr lang="fr-FR" kern="100" dirty="0">
                <a:effectLst/>
                <a:latin typeface="Calibri" panose="020F0502020204030204" pitchFamily="34" charset="0"/>
                <a:ea typeface="Calibri" panose="020F0502020204030204" pitchFamily="34" charset="0"/>
                <a:cs typeface="Times New Roman" panose="02020603050405020304" pitchFamily="18" charset="0"/>
              </a:rPr>
              <a:t> de Ceyrat </a:t>
            </a:r>
          </a:p>
          <a:p>
            <a:pPr marL="0" indent="0" algn="l">
              <a:buNone/>
            </a:pPr>
            <a:r>
              <a:rPr lang="fr-FR" kern="100" dirty="0">
                <a:effectLst/>
                <a:latin typeface="Calibri" panose="020F0502020204030204" pitchFamily="34" charset="0"/>
                <a:ea typeface="Calibri" panose="020F0502020204030204" pitchFamily="34" charset="0"/>
                <a:cs typeface="Times New Roman" panose="02020603050405020304" pitchFamily="18" charset="0"/>
              </a:rPr>
              <a:t> </a:t>
            </a:r>
          </a:p>
          <a:p>
            <a:pPr algn="l"/>
            <a:r>
              <a:rPr lang="fr-FR" kern="100" dirty="0">
                <a:effectLst/>
                <a:latin typeface="Calibri" panose="020F0502020204030204" pitchFamily="34" charset="0"/>
                <a:ea typeface="Calibri" panose="020F0502020204030204" pitchFamily="34" charset="0"/>
                <a:cs typeface="Times New Roman" panose="02020603050405020304" pitchFamily="18" charset="0"/>
              </a:rPr>
              <a:t>- Par un manque de recrutement de joueurs, et à la demande de la DR et de la DTN il a été transformé en pôle individualisé rattaché à la ligue et nommé « PE TENNIS DE TABLE AURA Gerland »</a:t>
            </a:r>
          </a:p>
          <a:p>
            <a:endParaRPr lang="fr-FR" dirty="0"/>
          </a:p>
        </p:txBody>
      </p:sp>
      <p:pic>
        <p:nvPicPr>
          <p:cNvPr id="4" name="Image 3" descr="Une image contenant Graphique, Police, graphisme, clipart&#10;&#10;Description générée automatiquement">
            <a:extLst>
              <a:ext uri="{FF2B5EF4-FFF2-40B4-BE49-F238E27FC236}">
                <a16:creationId xmlns:a16="http://schemas.microsoft.com/office/drawing/2014/main" id="{D93F22EF-7D4F-93DF-F4BE-F010DA0A38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 y="4852230"/>
            <a:ext cx="1459115" cy="1319951"/>
          </a:xfrm>
          <a:prstGeom prst="rect">
            <a:avLst/>
          </a:prstGeom>
        </p:spPr>
      </p:pic>
    </p:spTree>
    <p:extLst>
      <p:ext uri="{BB962C8B-B14F-4D97-AF65-F5344CB8AC3E}">
        <p14:creationId xmlns:p14="http://schemas.microsoft.com/office/powerpoint/2010/main" val="560037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F775BFE-A02F-C215-9CF1-29054B1928A7}"/>
              </a:ext>
            </a:extLst>
          </p:cNvPr>
          <p:cNvSpPr>
            <a:spLocks noGrp="1"/>
          </p:cNvSpPr>
          <p:nvPr>
            <p:ph type="title"/>
          </p:nvPr>
        </p:nvSpPr>
        <p:spPr>
          <a:xfrm>
            <a:off x="686834" y="1153572"/>
            <a:ext cx="3200400" cy="4461163"/>
          </a:xfrm>
        </p:spPr>
        <p:txBody>
          <a:bodyPr>
            <a:normAutofit/>
          </a:bodyPr>
          <a:lstStyle/>
          <a:p>
            <a:r>
              <a:rPr lang="fr-FR"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C’est quoi un pôle individualisé ?</a:t>
            </a:r>
            <a:br>
              <a:rPr lang="fr-FR"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fr-FR">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E515A370-F905-B47B-BBED-65E0AF9B1289}"/>
              </a:ext>
            </a:extLst>
          </p:cNvPr>
          <p:cNvSpPr>
            <a:spLocks noGrp="1"/>
          </p:cNvSpPr>
          <p:nvPr>
            <p:ph idx="1"/>
          </p:nvPr>
        </p:nvSpPr>
        <p:spPr>
          <a:xfrm>
            <a:off x="4447308" y="591344"/>
            <a:ext cx="6906491" cy="5585619"/>
          </a:xfrm>
        </p:spPr>
        <p:txBody>
          <a:bodyPr anchor="ctr">
            <a:normAutofit/>
          </a:bodyPr>
          <a:lstStyle/>
          <a:p>
            <a:r>
              <a:rPr lang="fr-FR" kern="100" dirty="0">
                <a:effectLst/>
                <a:latin typeface="Calibri" panose="020F0502020204030204" pitchFamily="34" charset="0"/>
                <a:ea typeface="Calibri" panose="020F0502020204030204" pitchFamily="34" charset="0"/>
                <a:cs typeface="Times New Roman" panose="02020603050405020304" pitchFamily="18" charset="0"/>
              </a:rPr>
              <a:t>-Le pôle AURA n’est pas une structure d’entraînement.</a:t>
            </a:r>
          </a:p>
          <a:p>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kern="100" dirty="0">
                <a:effectLst/>
                <a:latin typeface="Calibri" panose="020F0502020204030204" pitchFamily="34" charset="0"/>
                <a:ea typeface="Calibri" panose="020F0502020204030204" pitchFamily="34" charset="0"/>
                <a:cs typeface="Times New Roman" panose="02020603050405020304" pitchFamily="18" charset="0"/>
              </a:rPr>
              <a:t>- Le pôle AURA est constitué de joueurs accompagnés individuellement.</a:t>
            </a:r>
          </a:p>
          <a:p>
            <a:pPr marL="0" indent="0">
              <a:buNone/>
            </a:pPr>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kern="100" dirty="0">
                <a:effectLst/>
                <a:latin typeface="Calibri" panose="020F0502020204030204" pitchFamily="34" charset="0"/>
                <a:ea typeface="Calibri" panose="020F0502020204030204" pitchFamily="34" charset="0"/>
                <a:cs typeface="Times New Roman" panose="02020603050405020304" pitchFamily="18" charset="0"/>
              </a:rPr>
              <a:t>- Chaque joueur construit son programme d’entraînement avec son entraîneur référent. Il s’appuie sur des structures (clubs, sections départementales) et des cours individuels. Les familles et entraîneurs sont en contacts réguliers avec Frédéric Guerin.</a:t>
            </a:r>
          </a:p>
          <a:p>
            <a:endParaRPr lang="fr-FR" dirty="0"/>
          </a:p>
        </p:txBody>
      </p:sp>
      <p:pic>
        <p:nvPicPr>
          <p:cNvPr id="5" name="Image 4" descr="Une image contenant Graphique, Police, graphisme, clipart&#10;&#10;Description générée automatiquement">
            <a:extLst>
              <a:ext uri="{FF2B5EF4-FFF2-40B4-BE49-F238E27FC236}">
                <a16:creationId xmlns:a16="http://schemas.microsoft.com/office/drawing/2014/main" id="{9900480C-9242-09C0-2B49-9F14F79FC8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 y="4852230"/>
            <a:ext cx="1459115" cy="1319951"/>
          </a:xfrm>
          <a:prstGeom prst="rect">
            <a:avLst/>
          </a:prstGeom>
        </p:spPr>
      </p:pic>
    </p:spTree>
    <p:extLst>
      <p:ext uri="{BB962C8B-B14F-4D97-AF65-F5344CB8AC3E}">
        <p14:creationId xmlns:p14="http://schemas.microsoft.com/office/powerpoint/2010/main" val="3030829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D9D5772-84C0-2C0E-DA54-4FD7217BDF49}"/>
              </a:ext>
            </a:extLst>
          </p:cNvPr>
          <p:cNvSpPr>
            <a:spLocks noGrp="1"/>
          </p:cNvSpPr>
          <p:nvPr>
            <p:ph type="title"/>
          </p:nvPr>
        </p:nvSpPr>
        <p:spPr>
          <a:xfrm>
            <a:off x="686834" y="1153572"/>
            <a:ext cx="3200400" cy="4461163"/>
          </a:xfrm>
        </p:spPr>
        <p:txBody>
          <a:bodyPr>
            <a:normAutofit/>
          </a:bodyPr>
          <a:lstStyle/>
          <a:p>
            <a:r>
              <a:rPr lang="fr-FR"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Comment faire partie du pôle</a:t>
            </a:r>
            <a:br>
              <a:rPr lang="fr-FR"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fr-FR"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92A66873-6AB2-4E9F-3CC8-E8F90594F181}"/>
              </a:ext>
            </a:extLst>
          </p:cNvPr>
          <p:cNvSpPr>
            <a:spLocks noGrp="1"/>
          </p:cNvSpPr>
          <p:nvPr>
            <p:ph idx="1"/>
          </p:nvPr>
        </p:nvSpPr>
        <p:spPr>
          <a:xfrm>
            <a:off x="4447308" y="110836"/>
            <a:ext cx="6906491" cy="6594764"/>
          </a:xfrm>
        </p:spPr>
        <p:txBody>
          <a:bodyPr anchor="ctr">
            <a:normAutofit/>
          </a:bodyPr>
          <a:lstStyle/>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Le projet vers le haut niveau doit être clair : le joueur, les parents, le club, doivent soutenir le projet et les actions vers la haute performance. L’âge minimum pour rentrer en pôle est de 11 ans et maximum 15 ans (sauf si le joueur est sur liste relève).</a:t>
            </a:r>
          </a:p>
          <a:p>
            <a:pPr marL="0" indent="0">
              <a:buNone/>
            </a:pP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Si les conditions ci-dessus sont respectés, la ligue a défini 3 critères pour intégrer son « pôle espoir » </a:t>
            </a:r>
          </a:p>
          <a:p>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1) Être en groupe France détection ou dans les groupes nationaux jeunes </a:t>
            </a:r>
          </a:p>
          <a:p>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2) Être dans les 20 meilleurs classés nationaux de juillet dans son année d’âge </a:t>
            </a:r>
          </a:p>
          <a:p>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3) Avoir fait un podium aux championnats de France dans les 2 ans écoulés </a:t>
            </a:r>
          </a:p>
          <a:p>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Quand un jeune remplit au moins 1 des 3 critères, la ligue lui propose d’intégrer le pôle espoir AURA </a:t>
            </a:r>
          </a:p>
          <a:p>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Si la famille accepte, cela induit des droits (pour un budget ligue annuel d’environ 10.000€) et des devoirs précisés dans une convention individuelle (voir modèle de convention ci-après). </a:t>
            </a:r>
          </a:p>
          <a:p>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kern="100" dirty="0">
                <a:effectLst/>
                <a:latin typeface="Calibri" panose="020F0502020204030204" pitchFamily="34" charset="0"/>
                <a:ea typeface="Calibri" panose="020F0502020204030204" pitchFamily="34" charset="0"/>
                <a:cs typeface="Times New Roman" panose="02020603050405020304" pitchFamily="18" charset="0"/>
              </a:rPr>
              <a:t>- Attention </a:t>
            </a:r>
            <a:r>
              <a:rPr lang="fr-FR" sz="1400" kern="100" dirty="0">
                <a:effectLst/>
                <a:latin typeface="Calibri" panose="020F0502020204030204" pitchFamily="34" charset="0"/>
                <a:ea typeface="Calibri" panose="020F0502020204030204" pitchFamily="34" charset="0"/>
                <a:cs typeface="Calibri" panose="020F0502020204030204" pitchFamily="34" charset="0"/>
              </a:rPr>
              <a:t>un joueur peut être sur liste ministérielle mais ne pas rentrer dans l'aide individualisé de la région.</a:t>
            </a: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100" dirty="0"/>
          </a:p>
        </p:txBody>
      </p:sp>
      <p:pic>
        <p:nvPicPr>
          <p:cNvPr id="4" name="Image 3" descr="Une image contenant Graphique, Police, graphisme, clipart&#10;&#10;Description générée automatiquement">
            <a:extLst>
              <a:ext uri="{FF2B5EF4-FFF2-40B4-BE49-F238E27FC236}">
                <a16:creationId xmlns:a16="http://schemas.microsoft.com/office/drawing/2014/main" id="{011E2FB0-0F07-5354-13BE-DDB26A0863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 y="4852230"/>
            <a:ext cx="1459115" cy="1319951"/>
          </a:xfrm>
          <a:prstGeom prst="rect">
            <a:avLst/>
          </a:prstGeom>
        </p:spPr>
      </p:pic>
    </p:spTree>
    <p:extLst>
      <p:ext uri="{BB962C8B-B14F-4D97-AF65-F5344CB8AC3E}">
        <p14:creationId xmlns:p14="http://schemas.microsoft.com/office/powerpoint/2010/main" val="2603789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texte, capture d’écran, Police, nombre&#10;&#10;Description générée automatiquement">
            <a:extLst>
              <a:ext uri="{FF2B5EF4-FFF2-40B4-BE49-F238E27FC236}">
                <a16:creationId xmlns:a16="http://schemas.microsoft.com/office/drawing/2014/main" id="{DA7D5A85-3133-8ECD-B6BE-AB709DA4C8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0"/>
            <a:ext cx="5715000" cy="6858000"/>
          </a:xfrm>
          <a:prstGeom prst="rect">
            <a:avLst/>
          </a:prstGeom>
        </p:spPr>
      </p:pic>
      <p:pic>
        <p:nvPicPr>
          <p:cNvPr id="6" name="Image 5" descr="Une image contenant Graphique, Police, graphisme, clipart&#10;&#10;Description générée automatiquement">
            <a:extLst>
              <a:ext uri="{FF2B5EF4-FFF2-40B4-BE49-F238E27FC236}">
                <a16:creationId xmlns:a16="http://schemas.microsoft.com/office/drawing/2014/main" id="{08EAE8B0-C9ED-DA23-C834-75A7703814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165" y="4852230"/>
            <a:ext cx="1459115" cy="1319951"/>
          </a:xfrm>
          <a:prstGeom prst="rect">
            <a:avLst/>
          </a:prstGeom>
        </p:spPr>
      </p:pic>
    </p:spTree>
    <p:extLst>
      <p:ext uri="{BB962C8B-B14F-4D97-AF65-F5344CB8AC3E}">
        <p14:creationId xmlns:p14="http://schemas.microsoft.com/office/powerpoint/2010/main" val="3227716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B8B878F-D244-811F-D86B-90A3AD8A38F8}"/>
              </a:ext>
            </a:extLst>
          </p:cNvPr>
          <p:cNvSpPr>
            <a:spLocks noGrp="1"/>
          </p:cNvSpPr>
          <p:nvPr>
            <p:ph type="title"/>
          </p:nvPr>
        </p:nvSpPr>
        <p:spPr>
          <a:xfrm>
            <a:off x="686834" y="1153572"/>
            <a:ext cx="3200400" cy="4461163"/>
          </a:xfrm>
        </p:spPr>
        <p:txBody>
          <a:bodyPr>
            <a:normAutofit/>
          </a:bodyPr>
          <a:lstStyle/>
          <a:p>
            <a:r>
              <a:rPr lang="fr-FR"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Liste des joueurs PE 2023/24</a:t>
            </a:r>
            <a:br>
              <a:rPr lang="fr-FR"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fr-FR">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83A4CB5-082C-F2DD-755E-9D98695AE739}"/>
              </a:ext>
            </a:extLst>
          </p:cNvPr>
          <p:cNvSpPr>
            <a:spLocks noGrp="1"/>
          </p:cNvSpPr>
          <p:nvPr>
            <p:ph idx="1"/>
          </p:nvPr>
        </p:nvSpPr>
        <p:spPr>
          <a:xfrm>
            <a:off x="4447308" y="591344"/>
            <a:ext cx="6906491" cy="5585619"/>
          </a:xfrm>
        </p:spPr>
        <p:txBody>
          <a:bodyPr anchor="ctr">
            <a:normAutofit/>
          </a:bodyPr>
          <a:lstStyle/>
          <a:p>
            <a:r>
              <a:rPr lang="en-US" kern="100">
                <a:effectLst/>
                <a:latin typeface="Calibri" panose="020F0502020204030204" pitchFamily="34" charset="0"/>
                <a:ea typeface="Calibri" panose="020F0502020204030204" pitchFamily="34" charset="0"/>
                <a:cs typeface="Times New Roman" panose="02020603050405020304" pitchFamily="18" charset="0"/>
              </a:rPr>
              <a:t>Alexia </a:t>
            </a:r>
            <a:r>
              <a:rPr lang="en-US" kern="100" err="1">
                <a:effectLst/>
                <a:latin typeface="Calibri" panose="020F0502020204030204" pitchFamily="34" charset="0"/>
                <a:ea typeface="Calibri" panose="020F0502020204030204" pitchFamily="34" charset="0"/>
                <a:cs typeface="Times New Roman" panose="02020603050405020304" pitchFamily="18" charset="0"/>
              </a:rPr>
              <a:t>Nodin</a:t>
            </a:r>
            <a:r>
              <a:rPr lang="en-US" kern="100">
                <a:effectLst/>
                <a:latin typeface="Calibri" panose="020F0502020204030204" pitchFamily="34" charset="0"/>
                <a:ea typeface="Calibri" panose="020F0502020204030204" pitchFamily="34" charset="0"/>
                <a:cs typeface="Times New Roman" panose="02020603050405020304" pitchFamily="18" charset="0"/>
              </a:rPr>
              <a:t> - C1- TT </a:t>
            </a:r>
            <a:r>
              <a:rPr lang="en-US" kern="100" err="1">
                <a:effectLst/>
                <a:latin typeface="Calibri" panose="020F0502020204030204" pitchFamily="34" charset="0"/>
                <a:ea typeface="Calibri" panose="020F0502020204030204" pitchFamily="34" charset="0"/>
                <a:cs typeface="Times New Roman" panose="02020603050405020304" pitchFamily="18" charset="0"/>
              </a:rPr>
              <a:t>Gerland</a:t>
            </a:r>
            <a:endParaRPr lang="fr-FR" kern="100">
              <a:effectLst/>
              <a:latin typeface="Calibri" panose="020F0502020204030204" pitchFamily="34" charset="0"/>
              <a:ea typeface="Calibri" panose="020F0502020204030204" pitchFamily="34" charset="0"/>
              <a:cs typeface="Times New Roman" panose="02020603050405020304" pitchFamily="18" charset="0"/>
            </a:endParaRPr>
          </a:p>
          <a:p>
            <a:r>
              <a:rPr lang="fr-FR" kern="100">
                <a:effectLst/>
                <a:latin typeface="Calibri" panose="020F0502020204030204" pitchFamily="34" charset="0"/>
                <a:ea typeface="Calibri" panose="020F0502020204030204" pitchFamily="34" charset="0"/>
                <a:cs typeface="Times New Roman" panose="02020603050405020304" pitchFamily="18" charset="0"/>
              </a:rPr>
              <a:t>Yue Yan Liu – M1- Entente Pongiste d’Ambilly</a:t>
            </a:r>
          </a:p>
          <a:p>
            <a:r>
              <a:rPr lang="fr-FR" kern="100" err="1">
                <a:effectLst/>
                <a:latin typeface="Calibri" panose="020F0502020204030204" pitchFamily="34" charset="0"/>
                <a:ea typeface="Calibri" panose="020F0502020204030204" pitchFamily="34" charset="0"/>
                <a:cs typeface="Times New Roman" panose="02020603050405020304" pitchFamily="18" charset="0"/>
              </a:rPr>
              <a:t>Malichanh</a:t>
            </a:r>
            <a:r>
              <a:rPr lang="fr-FR" kern="100">
                <a:effectLst/>
                <a:latin typeface="Calibri" panose="020F0502020204030204" pitchFamily="34" charset="0"/>
                <a:ea typeface="Calibri" panose="020F0502020204030204" pitchFamily="34" charset="0"/>
                <a:cs typeface="Times New Roman" panose="02020603050405020304" pitchFamily="18" charset="0"/>
              </a:rPr>
              <a:t> </a:t>
            </a:r>
            <a:r>
              <a:rPr lang="fr-FR" kern="100" err="1">
                <a:effectLst/>
                <a:latin typeface="Calibri" panose="020F0502020204030204" pitchFamily="34" charset="0"/>
                <a:ea typeface="Calibri" panose="020F0502020204030204" pitchFamily="34" charset="0"/>
                <a:cs typeface="Times New Roman" panose="02020603050405020304" pitchFamily="18" charset="0"/>
              </a:rPr>
              <a:t>Bonneterre</a:t>
            </a:r>
            <a:r>
              <a:rPr lang="fr-FR" kern="100">
                <a:effectLst/>
                <a:latin typeface="Calibri" panose="020F0502020204030204" pitchFamily="34" charset="0"/>
                <a:ea typeface="Calibri" panose="020F0502020204030204" pitchFamily="34" charset="0"/>
                <a:cs typeface="Times New Roman" panose="02020603050405020304" pitchFamily="18" charset="0"/>
              </a:rPr>
              <a:t>  - J1- TT Bourgoin Jallieu</a:t>
            </a:r>
          </a:p>
          <a:p>
            <a:r>
              <a:rPr lang="en-US" kern="100">
                <a:effectLst/>
                <a:latin typeface="Calibri" panose="020F0502020204030204" pitchFamily="34" charset="0"/>
                <a:ea typeface="Calibri" panose="020F0502020204030204" pitchFamily="34" charset="0"/>
                <a:cs typeface="Times New Roman" panose="02020603050405020304" pitchFamily="18" charset="0"/>
              </a:rPr>
              <a:t>Chen </a:t>
            </a:r>
            <a:r>
              <a:rPr lang="en-US" kern="100" err="1">
                <a:effectLst/>
                <a:latin typeface="Calibri" panose="020F0502020204030204" pitchFamily="34" charset="0"/>
                <a:ea typeface="Calibri" panose="020F0502020204030204" pitchFamily="34" charset="0"/>
                <a:cs typeface="Times New Roman" panose="02020603050405020304" pitchFamily="18" charset="0"/>
              </a:rPr>
              <a:t>Yuqi</a:t>
            </a:r>
            <a:r>
              <a:rPr lang="en-US" kern="100">
                <a:effectLst/>
                <a:latin typeface="Calibri" panose="020F0502020204030204" pitchFamily="34" charset="0"/>
                <a:ea typeface="Calibri" panose="020F0502020204030204" pitchFamily="34" charset="0"/>
                <a:cs typeface="Times New Roman" panose="02020603050405020304" pitchFamily="18" charset="0"/>
              </a:rPr>
              <a:t> - M2 – </a:t>
            </a:r>
            <a:r>
              <a:rPr lang="en-US" kern="100" err="1">
                <a:effectLst/>
                <a:latin typeface="Calibri" panose="020F0502020204030204" pitchFamily="34" charset="0"/>
                <a:ea typeface="Calibri" panose="020F0502020204030204" pitchFamily="34" charset="0"/>
                <a:cs typeface="Times New Roman" panose="02020603050405020304" pitchFamily="18" charset="0"/>
              </a:rPr>
              <a:t>Asul</a:t>
            </a:r>
            <a:r>
              <a:rPr lang="en-US" kern="100">
                <a:effectLst/>
                <a:latin typeface="Calibri" panose="020F0502020204030204" pitchFamily="34" charset="0"/>
                <a:ea typeface="Calibri" panose="020F0502020204030204" pitchFamily="34" charset="0"/>
                <a:cs typeface="Times New Roman" panose="02020603050405020304" pitchFamily="18" charset="0"/>
              </a:rPr>
              <a:t> Lyon 8ème</a:t>
            </a:r>
            <a:endParaRPr lang="fr-FR" kern="100">
              <a:effectLst/>
              <a:latin typeface="Calibri" panose="020F0502020204030204" pitchFamily="34" charset="0"/>
              <a:ea typeface="Calibri" panose="020F0502020204030204" pitchFamily="34" charset="0"/>
              <a:cs typeface="Times New Roman" panose="02020603050405020304" pitchFamily="18" charset="0"/>
            </a:endParaRPr>
          </a:p>
          <a:p>
            <a:r>
              <a:rPr lang="en-US" kern="100">
                <a:effectLst/>
                <a:latin typeface="Calibri" panose="020F0502020204030204" pitchFamily="34" charset="0"/>
                <a:ea typeface="Calibri" panose="020F0502020204030204" pitchFamily="34" charset="0"/>
                <a:cs typeface="Times New Roman" panose="02020603050405020304" pitchFamily="18" charset="0"/>
              </a:rPr>
              <a:t>Chen </a:t>
            </a:r>
            <a:r>
              <a:rPr lang="en-US" kern="100" err="1">
                <a:effectLst/>
                <a:latin typeface="Calibri" panose="020F0502020204030204" pitchFamily="34" charset="0"/>
                <a:ea typeface="Calibri" panose="020F0502020204030204" pitchFamily="34" charset="0"/>
                <a:cs typeface="Times New Roman" panose="02020603050405020304" pitchFamily="18" charset="0"/>
              </a:rPr>
              <a:t>Yulin</a:t>
            </a:r>
            <a:r>
              <a:rPr lang="en-US" kern="100">
                <a:effectLst/>
                <a:latin typeface="Calibri" panose="020F0502020204030204" pitchFamily="34" charset="0"/>
                <a:ea typeface="Calibri" panose="020F0502020204030204" pitchFamily="34" charset="0"/>
                <a:cs typeface="Times New Roman" panose="02020603050405020304" pitchFamily="18" charset="0"/>
              </a:rPr>
              <a:t> - M2 – </a:t>
            </a:r>
            <a:r>
              <a:rPr lang="en-US" kern="100" err="1">
                <a:effectLst/>
                <a:latin typeface="Calibri" panose="020F0502020204030204" pitchFamily="34" charset="0"/>
                <a:ea typeface="Calibri" panose="020F0502020204030204" pitchFamily="34" charset="0"/>
                <a:cs typeface="Times New Roman" panose="02020603050405020304" pitchFamily="18" charset="0"/>
              </a:rPr>
              <a:t>Asul</a:t>
            </a:r>
            <a:r>
              <a:rPr lang="en-US" kern="100">
                <a:effectLst/>
                <a:latin typeface="Calibri" panose="020F0502020204030204" pitchFamily="34" charset="0"/>
                <a:ea typeface="Calibri" panose="020F0502020204030204" pitchFamily="34" charset="0"/>
                <a:cs typeface="Times New Roman" panose="02020603050405020304" pitchFamily="18" charset="0"/>
              </a:rPr>
              <a:t> Lyon 8ème</a:t>
            </a:r>
            <a:endParaRPr lang="fr-FR" kern="100">
              <a:effectLst/>
              <a:latin typeface="Calibri" panose="020F0502020204030204" pitchFamily="34" charset="0"/>
              <a:ea typeface="Calibri" panose="020F0502020204030204" pitchFamily="34" charset="0"/>
              <a:cs typeface="Times New Roman" panose="02020603050405020304" pitchFamily="18" charset="0"/>
            </a:endParaRPr>
          </a:p>
          <a:p>
            <a:r>
              <a:rPr lang="fr-FR" kern="100">
                <a:effectLst/>
                <a:latin typeface="Calibri" panose="020F0502020204030204" pitchFamily="34" charset="0"/>
                <a:ea typeface="Calibri" panose="020F0502020204030204" pitchFamily="34" charset="0"/>
                <a:cs typeface="Times New Roman" panose="02020603050405020304" pitchFamily="18" charset="0"/>
              </a:rPr>
              <a:t>Nolann </a:t>
            </a:r>
            <a:r>
              <a:rPr lang="fr-FR" kern="100" err="1">
                <a:effectLst/>
                <a:latin typeface="Calibri" panose="020F0502020204030204" pitchFamily="34" charset="0"/>
                <a:ea typeface="Calibri" panose="020F0502020204030204" pitchFamily="34" charset="0"/>
                <a:cs typeface="Times New Roman" panose="02020603050405020304" pitchFamily="18" charset="0"/>
              </a:rPr>
              <a:t>Fournot</a:t>
            </a:r>
            <a:r>
              <a:rPr lang="fr-FR" kern="100">
                <a:effectLst/>
                <a:latin typeface="Calibri" panose="020F0502020204030204" pitchFamily="34" charset="0"/>
                <a:ea typeface="Calibri" panose="020F0502020204030204" pitchFamily="34" charset="0"/>
                <a:cs typeface="Times New Roman" panose="02020603050405020304" pitchFamily="18" charset="0"/>
              </a:rPr>
              <a:t> – C1- Pays Rochois Genevois</a:t>
            </a:r>
          </a:p>
          <a:p>
            <a:endParaRPr lang="fr-FR" dirty="0"/>
          </a:p>
        </p:txBody>
      </p:sp>
      <p:pic>
        <p:nvPicPr>
          <p:cNvPr id="4" name="Image 3" descr="Une image contenant Graphique, Police, graphisme, clipart&#10;&#10;Description générée automatiquement">
            <a:extLst>
              <a:ext uri="{FF2B5EF4-FFF2-40B4-BE49-F238E27FC236}">
                <a16:creationId xmlns:a16="http://schemas.microsoft.com/office/drawing/2014/main" id="{702EBC42-575F-86F1-00CF-AB538798EA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 y="4852230"/>
            <a:ext cx="1459115" cy="1319951"/>
          </a:xfrm>
          <a:prstGeom prst="rect">
            <a:avLst/>
          </a:prstGeom>
        </p:spPr>
      </p:pic>
    </p:spTree>
    <p:extLst>
      <p:ext uri="{BB962C8B-B14F-4D97-AF65-F5344CB8AC3E}">
        <p14:creationId xmlns:p14="http://schemas.microsoft.com/office/powerpoint/2010/main" val="593718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95D3DEE-6C3A-6DA3-F487-78AA45F12204}"/>
              </a:ext>
            </a:extLst>
          </p:cNvPr>
          <p:cNvSpPr>
            <a:spLocks noGrp="1"/>
          </p:cNvSpPr>
          <p:nvPr>
            <p:ph type="title"/>
          </p:nvPr>
        </p:nvSpPr>
        <p:spPr>
          <a:xfrm>
            <a:off x="686834" y="1153572"/>
            <a:ext cx="3200400" cy="4461163"/>
          </a:xfrm>
        </p:spPr>
        <p:txBody>
          <a:bodyPr>
            <a:normAutofit/>
          </a:bodyPr>
          <a:lstStyle/>
          <a:p>
            <a:r>
              <a:rPr lang="fr-FR"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Modif</a:t>
            </a:r>
            <a:r>
              <a:rPr lang="fr-FR"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des critères FFTT de liste ministérielle</a:t>
            </a:r>
            <a:endParaRPr lang="fr-FR"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959C3EEF-622E-98A3-596F-023B365DAC00}"/>
              </a:ext>
            </a:extLst>
          </p:cNvPr>
          <p:cNvSpPr>
            <a:spLocks noGrp="1"/>
          </p:cNvSpPr>
          <p:nvPr>
            <p:ph idx="1"/>
          </p:nvPr>
        </p:nvSpPr>
        <p:spPr>
          <a:xfrm>
            <a:off x="4276436" y="92364"/>
            <a:ext cx="7721600" cy="6631709"/>
          </a:xfrm>
        </p:spPr>
        <p:txBody>
          <a:bodyPr anchor="ctr">
            <a:normAutofit fontScale="92500" lnSpcReduction="20000"/>
          </a:bodyPr>
          <a:lstStyle/>
          <a:p>
            <a:endParaRPr lang="fr-FR" sz="700" b="0" i="0" u="none" strike="noStrike" baseline="0" dirty="0">
              <a:latin typeface="Calibri" panose="020F0502020204030204" pitchFamily="34" charset="0"/>
            </a:endParaRPr>
          </a:p>
          <a:p>
            <a:r>
              <a:rPr lang="fr-FR" sz="1100" b="0" i="0" u="none" strike="noStrike" baseline="0" dirty="0">
                <a:latin typeface="Calibri" panose="020F0502020204030204" pitchFamily="34" charset="0"/>
              </a:rPr>
              <a:t> </a:t>
            </a:r>
            <a:r>
              <a:rPr lang="fr-FR" sz="1100" b="1" i="0" u="none" strike="noStrike" baseline="0" dirty="0">
                <a:latin typeface="Calibri" panose="020F0502020204030204" pitchFamily="34" charset="0"/>
              </a:rPr>
              <a:t>Les changements : </a:t>
            </a:r>
            <a:endParaRPr lang="fr-FR" sz="1100" b="0" i="0" u="none" strike="noStrike" baseline="0" dirty="0">
              <a:latin typeface="Calibri" panose="020F0502020204030204" pitchFamily="34" charset="0"/>
            </a:endParaRPr>
          </a:p>
          <a:p>
            <a:r>
              <a:rPr lang="fr-FR" sz="1100" b="0" i="0" u="none" strike="noStrike" baseline="0" dirty="0">
                <a:latin typeface="Calibri" panose="020F0502020204030204" pitchFamily="34" charset="0"/>
              </a:rPr>
              <a:t>- Amélioration des critères d’accès aux statuts « Elite », « Senior » et « Relève » </a:t>
            </a:r>
          </a:p>
          <a:p>
            <a:r>
              <a:rPr lang="fr-FR" sz="1100" b="0" i="0" u="none" strike="noStrike" baseline="0" dirty="0">
                <a:latin typeface="Courier New" panose="02070309020205020404" pitchFamily="49" charset="0"/>
              </a:rPr>
              <a:t>o </a:t>
            </a:r>
            <a:r>
              <a:rPr lang="fr-FR" sz="1100" b="0" i="0" u="none" strike="noStrike" baseline="0" dirty="0">
                <a:latin typeface="Calibri" panose="020F0502020204030204" pitchFamily="34" charset="0"/>
              </a:rPr>
              <a:t>Introduction des doubles hommes et dames bien que ces épreuves ne sont pas olympiques </a:t>
            </a:r>
          </a:p>
          <a:p>
            <a:r>
              <a:rPr lang="fr-FR" sz="1100" b="0" i="0" u="none" strike="noStrike" baseline="0" dirty="0">
                <a:latin typeface="Calibri" panose="020F0502020204030204" pitchFamily="34" charset="0"/>
              </a:rPr>
              <a:t>- Elévation des conditions de classement pour les statuts « Espoir » et « Collectif National » </a:t>
            </a:r>
          </a:p>
          <a:p>
            <a:endParaRPr lang="fr-FR" sz="1100" b="0" i="0" u="none" strike="noStrike" baseline="0" dirty="0">
              <a:latin typeface="Calibri" panose="020F0502020204030204" pitchFamily="34" charset="0"/>
            </a:endParaRPr>
          </a:p>
          <a:p>
            <a:r>
              <a:rPr lang="fr-FR" sz="1100" b="1" i="0" u="none" strike="noStrike" baseline="0" dirty="0">
                <a:latin typeface="Calibri" panose="020F0502020204030204" pitchFamily="34" charset="0"/>
              </a:rPr>
              <a:t>Simulation : </a:t>
            </a:r>
            <a:endParaRPr lang="fr-FR" sz="1100" b="0" i="0" u="none" strike="noStrike" baseline="0" dirty="0">
              <a:latin typeface="Calibri" panose="020F0502020204030204" pitchFamily="34" charset="0"/>
            </a:endParaRPr>
          </a:p>
          <a:p>
            <a:r>
              <a:rPr lang="fr-FR" sz="1100" b="0" i="0" u="none" strike="noStrike" baseline="0" dirty="0">
                <a:latin typeface="Calibri" panose="020F0502020204030204" pitchFamily="34" charset="0"/>
              </a:rPr>
              <a:t>- Critères 2022 pour les statuts espoir (nés entre 2008 (U14) et 2011 (U11)) et Collectif National (nés en 2007 et après) : </a:t>
            </a:r>
          </a:p>
          <a:p>
            <a:r>
              <a:rPr lang="fr-FR" sz="1100" b="0" i="0" u="none" strike="noStrike" baseline="0" dirty="0">
                <a:latin typeface="Courier New" panose="02070309020205020404" pitchFamily="49" charset="0"/>
              </a:rPr>
              <a:t>o </a:t>
            </a:r>
            <a:r>
              <a:rPr lang="fr-FR" sz="1100" b="0" i="0" u="none" strike="noStrike" baseline="0" dirty="0">
                <a:latin typeface="Calibri" panose="020F0502020204030204" pitchFamily="34" charset="0"/>
              </a:rPr>
              <a:t>65 possibilités « Espoir » et 80 « Collectif National » en 2022 </a:t>
            </a:r>
          </a:p>
          <a:p>
            <a:r>
              <a:rPr lang="fr-FR" sz="1100" b="0" i="0" u="none" strike="noStrike" baseline="0" dirty="0">
                <a:latin typeface="Courier New" panose="02070309020205020404" pitchFamily="49" charset="0"/>
              </a:rPr>
              <a:t>o </a:t>
            </a:r>
            <a:r>
              <a:rPr lang="fr-FR" sz="1100" b="0" i="0" u="none" strike="noStrike" baseline="0" dirty="0">
                <a:latin typeface="Calibri" panose="020F0502020204030204" pitchFamily="34" charset="0"/>
              </a:rPr>
              <a:t>Si maintien des critères 2022 en 2023 </a:t>
            </a:r>
          </a:p>
          <a:p>
            <a:r>
              <a:rPr lang="fr-FR" sz="1100" b="0" i="0" u="none" strike="noStrike" baseline="0" dirty="0">
                <a:latin typeface="Wingdings" panose="05000000000000000000" pitchFamily="2" charset="2"/>
              </a:rPr>
              <a:t> </a:t>
            </a:r>
            <a:r>
              <a:rPr lang="fr-FR" sz="1100" b="0" i="0" u="none" strike="noStrike" baseline="0" dirty="0">
                <a:latin typeface="Calibri" panose="020F0502020204030204" pitchFamily="34" charset="0"/>
              </a:rPr>
              <a:t>100 possibilités en « espoir » </a:t>
            </a:r>
          </a:p>
          <a:p>
            <a:r>
              <a:rPr lang="fr-FR" sz="1100" b="0" i="0" u="none" strike="noStrike" baseline="0" dirty="0">
                <a:latin typeface="Wingdings" panose="05000000000000000000" pitchFamily="2" charset="2"/>
              </a:rPr>
              <a:t> </a:t>
            </a:r>
            <a:r>
              <a:rPr lang="fr-FR" sz="1100" b="0" i="0" u="none" strike="noStrike" baseline="0" dirty="0">
                <a:latin typeface="Calibri" panose="020F0502020204030204" pitchFamily="34" charset="0"/>
              </a:rPr>
              <a:t>90 à 110 en « collectif national » </a:t>
            </a:r>
          </a:p>
          <a:p>
            <a:endParaRPr lang="fr-FR" sz="1100" b="0" i="0" u="none" strike="noStrike" baseline="0" dirty="0">
              <a:latin typeface="Calibri" panose="020F0502020204030204" pitchFamily="34" charset="0"/>
            </a:endParaRPr>
          </a:p>
          <a:p>
            <a:r>
              <a:rPr lang="fr-FR" sz="1100" b="1" i="0" u="none" strike="noStrike" baseline="0" dirty="0">
                <a:latin typeface="Calibri" panose="020F0502020204030204" pitchFamily="34" charset="0"/>
              </a:rPr>
              <a:t>Explications : </a:t>
            </a:r>
            <a:endParaRPr lang="fr-FR" sz="1100" b="0" i="0" u="none" strike="noStrike" baseline="0" dirty="0">
              <a:latin typeface="Calibri" panose="020F0502020204030204" pitchFamily="34" charset="0"/>
            </a:endParaRPr>
          </a:p>
          <a:p>
            <a:r>
              <a:rPr lang="fr-FR" sz="1100" b="0" i="0" u="none" strike="noStrike" baseline="0" dirty="0">
                <a:latin typeface="Calibri" panose="020F0502020204030204" pitchFamily="34" charset="0"/>
              </a:rPr>
              <a:t>- COVID : 1,5 an sans compétitions ; </a:t>
            </a:r>
          </a:p>
          <a:p>
            <a:r>
              <a:rPr lang="fr-FR" sz="1100" b="0" i="0" u="none" strike="noStrike" baseline="0" dirty="0">
                <a:latin typeface="Calibri" panose="020F0502020204030204" pitchFamily="34" charset="0"/>
              </a:rPr>
              <a:t>- difficile pour les jeunes de prendre des points notamment ceux qui étaient B1 (U10), B2 (U11), M1 (U12) ; </a:t>
            </a:r>
          </a:p>
          <a:p>
            <a:r>
              <a:rPr lang="fr-FR" sz="1100" b="0" i="0" u="none" strike="noStrike" baseline="0" dirty="0">
                <a:latin typeface="Calibri" panose="020F0502020204030204" pitchFamily="34" charset="0"/>
              </a:rPr>
              <a:t>- explosion des classements, durant la saison 2021-2022, avec la reprise d’une activité quasiment « normale » / 2018-2019 ; </a:t>
            </a:r>
          </a:p>
          <a:p>
            <a:r>
              <a:rPr lang="fr-FR" sz="1100" b="0" i="0" u="none" strike="noStrike" baseline="0" dirty="0">
                <a:latin typeface="Calibri" panose="020F0502020204030204" pitchFamily="34" charset="0"/>
              </a:rPr>
              <a:t>- certains jeunes ont gagné entre 400 et 600 points en 1 an. </a:t>
            </a:r>
          </a:p>
          <a:p>
            <a:endParaRPr lang="fr-FR" sz="1100" b="0" i="0" u="none" strike="noStrike" baseline="0" dirty="0">
              <a:latin typeface="Calibri" panose="020F0502020204030204" pitchFamily="34" charset="0"/>
            </a:endParaRPr>
          </a:p>
          <a:p>
            <a:r>
              <a:rPr lang="fr-FR" sz="1100" b="1" i="0" u="none" strike="noStrike" baseline="0" dirty="0">
                <a:latin typeface="Calibri" panose="020F0502020204030204" pitchFamily="34" charset="0"/>
              </a:rPr>
              <a:t>Objectifs : </a:t>
            </a:r>
            <a:endParaRPr lang="fr-FR" sz="1100" b="0" i="0" u="none" strike="noStrike" baseline="0" dirty="0">
              <a:latin typeface="Calibri" panose="020F0502020204030204" pitchFamily="34" charset="0"/>
            </a:endParaRPr>
          </a:p>
          <a:p>
            <a:r>
              <a:rPr lang="fr-FR" sz="1100" b="0" i="0" u="none" strike="noStrike" baseline="0" dirty="0">
                <a:latin typeface="Calibri" panose="020F0502020204030204" pitchFamily="34" charset="0"/>
              </a:rPr>
              <a:t>- Rester dans les quotas fixés par l’ANS et respecter notre volume de listé(e</a:t>
            </a:r>
            <a:r>
              <a:rPr lang="fr-FR" sz="1100" dirty="0">
                <a:latin typeface="Calibri" panose="020F0502020204030204" pitchFamily="34" charset="0"/>
              </a:rPr>
              <a:t>)</a:t>
            </a:r>
            <a:r>
              <a:rPr lang="fr-FR" sz="1100" b="0" i="0" u="none" strike="noStrike" baseline="0" dirty="0">
                <a:latin typeface="Calibri" panose="020F0502020204030204" pitchFamily="34" charset="0"/>
              </a:rPr>
              <a:t>s 2022 ; </a:t>
            </a:r>
          </a:p>
          <a:p>
            <a:r>
              <a:rPr lang="fr-FR" sz="1100" b="0" i="0" u="none" strike="noStrike" baseline="0" dirty="0">
                <a:latin typeface="Calibri" panose="020F0502020204030204" pitchFamily="34" charset="0"/>
              </a:rPr>
              <a:t>- maintenir notre enveloppe financière (nous avons baissé de plus de 25 000€ en 2021 : moins de SMR (300-200 = 100 listé(e</a:t>
            </a:r>
            <a:r>
              <a:rPr lang="fr-FR" sz="1100" dirty="0">
                <a:latin typeface="Calibri" panose="020F0502020204030204" pitchFamily="34" charset="0"/>
              </a:rPr>
              <a:t>)</a:t>
            </a:r>
            <a:r>
              <a:rPr lang="fr-FR" sz="1100" b="0" i="0" u="none" strike="noStrike" baseline="0" dirty="0">
                <a:latin typeface="Calibri" panose="020F0502020204030204" pitchFamily="34" charset="0"/>
              </a:rPr>
              <a:t>s de moins x 200€ = - 20000€) + logiciel ASKAMON : baisse de 8000 à 5000€ = - 3000€) ; </a:t>
            </a:r>
          </a:p>
          <a:p>
            <a:r>
              <a:rPr lang="fr-FR" sz="1100" b="0" i="0" u="none" strike="noStrike" baseline="0" dirty="0">
                <a:latin typeface="Calibri" panose="020F0502020204030204" pitchFamily="34" charset="0"/>
              </a:rPr>
              <a:t>- éviter d’être obligé de changer les critères (points classement) chaque année ; </a:t>
            </a:r>
          </a:p>
          <a:p>
            <a:r>
              <a:rPr lang="fr-FR" sz="1100" b="0" i="0" u="none" strike="noStrike" baseline="0" dirty="0">
                <a:latin typeface="Calibri" panose="020F0502020204030204" pitchFamily="34" charset="0"/>
              </a:rPr>
              <a:t>- ne pas entraîner de changements radicaux pour les ligues ; </a:t>
            </a:r>
          </a:p>
          <a:p>
            <a:r>
              <a:rPr lang="fr-FR" sz="1100" b="0" i="0" u="none" strike="noStrike" baseline="0" dirty="0">
                <a:latin typeface="Calibri" panose="020F0502020204030204" pitchFamily="34" charset="0"/>
              </a:rPr>
              <a:t>- les propositions complémentaires par ligue restent valides comme en 2022 : </a:t>
            </a:r>
          </a:p>
          <a:p>
            <a:r>
              <a:rPr lang="fr-FR" sz="1100" b="0" i="0" u="none" strike="noStrike" baseline="0" dirty="0">
                <a:latin typeface="Courier New" panose="02070309020205020404" pitchFamily="49" charset="0"/>
              </a:rPr>
              <a:t>o </a:t>
            </a:r>
            <a:r>
              <a:rPr lang="fr-FR" sz="1100" b="0" i="1" u="none" strike="noStrike" baseline="0" dirty="0">
                <a:latin typeface="Calibri" panose="020F0502020204030204" pitchFamily="34" charset="0"/>
              </a:rPr>
              <a:t>2 propositions </a:t>
            </a:r>
            <a:r>
              <a:rPr lang="fr-FR" sz="1100" b="0" i="0" u="none" strike="noStrike" baseline="0" dirty="0">
                <a:latin typeface="Calibri" panose="020F0502020204030204" pitchFamily="34" charset="0"/>
              </a:rPr>
              <a:t>pour le statut « espoir » </a:t>
            </a:r>
          </a:p>
          <a:p>
            <a:r>
              <a:rPr lang="fr-FR" sz="1100" b="0" i="0" u="none" strike="noStrike" baseline="0" dirty="0">
                <a:latin typeface="Courier New" panose="02070309020205020404" pitchFamily="49" charset="0"/>
              </a:rPr>
              <a:t>o </a:t>
            </a:r>
            <a:r>
              <a:rPr lang="fr-FR" sz="1100" b="0" i="1" u="none" strike="noStrike" baseline="0" dirty="0">
                <a:latin typeface="Calibri" panose="020F0502020204030204" pitchFamily="34" charset="0"/>
              </a:rPr>
              <a:t>propositions libres </a:t>
            </a:r>
            <a:r>
              <a:rPr lang="fr-FR" sz="1100" b="0" i="0" u="none" strike="noStrike" baseline="0" dirty="0">
                <a:latin typeface="Calibri" panose="020F0502020204030204" pitchFamily="34" charset="0"/>
              </a:rPr>
              <a:t>pour le statut « collectif national » répondant aux critères de l’avenant, dont </a:t>
            </a:r>
            <a:r>
              <a:rPr lang="fr-FR" sz="1100" b="0" i="1" u="none" strike="noStrike" baseline="0" dirty="0">
                <a:latin typeface="Calibri" panose="020F0502020204030204" pitchFamily="34" charset="0"/>
              </a:rPr>
              <a:t>1 proposition possible hors critères</a:t>
            </a:r>
            <a:r>
              <a:rPr lang="fr-FR" sz="1100" b="0" i="0" u="none" strike="noStrike" baseline="0" dirty="0">
                <a:latin typeface="Calibri" panose="020F0502020204030204" pitchFamily="34" charset="0"/>
              </a:rPr>
              <a:t>. </a:t>
            </a:r>
          </a:p>
          <a:p>
            <a:endParaRPr lang="fr-FR" sz="700" dirty="0"/>
          </a:p>
        </p:txBody>
      </p:sp>
      <p:pic>
        <p:nvPicPr>
          <p:cNvPr id="6" name="Image 5" descr="Une image contenant Police, Graphique, logo, diagramme&#10;&#10;Description générée automatiquement">
            <a:extLst>
              <a:ext uri="{FF2B5EF4-FFF2-40B4-BE49-F238E27FC236}">
                <a16:creationId xmlns:a16="http://schemas.microsoft.com/office/drawing/2014/main" id="{CEA2236B-786B-C7BF-EAEC-1D4FF4A83C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 y="5324261"/>
            <a:ext cx="1624585" cy="1051203"/>
          </a:xfrm>
          <a:prstGeom prst="rect">
            <a:avLst/>
          </a:prstGeom>
        </p:spPr>
      </p:pic>
    </p:spTree>
    <p:extLst>
      <p:ext uri="{BB962C8B-B14F-4D97-AF65-F5344CB8AC3E}">
        <p14:creationId xmlns:p14="http://schemas.microsoft.com/office/powerpoint/2010/main" val="4132593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0C12E09-5FAC-DE6E-972D-1B557519F63A}"/>
              </a:ext>
            </a:extLst>
          </p:cNvPr>
          <p:cNvSpPr>
            <a:spLocks noGrp="1"/>
          </p:cNvSpPr>
          <p:nvPr>
            <p:ph type="title"/>
          </p:nvPr>
        </p:nvSpPr>
        <p:spPr>
          <a:xfrm>
            <a:off x="686834" y="1153572"/>
            <a:ext cx="3200400" cy="4461163"/>
          </a:xfrm>
        </p:spPr>
        <p:txBody>
          <a:bodyPr>
            <a:normAutofit/>
          </a:bodyPr>
          <a:lstStyle/>
          <a:p>
            <a:r>
              <a:rPr lang="fr-FR">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Modif</a:t>
            </a:r>
            <a:r>
              <a:rPr lang="fr-FR"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des critères FFTT de liste ministérielle</a:t>
            </a:r>
            <a:endParaRPr lang="fr-FR">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CCD37A5B-E14A-BE28-325C-CEC00A870FD8}"/>
              </a:ext>
            </a:extLst>
          </p:cNvPr>
          <p:cNvSpPr>
            <a:spLocks noGrp="1"/>
          </p:cNvSpPr>
          <p:nvPr>
            <p:ph idx="1"/>
          </p:nvPr>
        </p:nvSpPr>
        <p:spPr>
          <a:xfrm>
            <a:off x="4295941" y="591344"/>
            <a:ext cx="7794459" cy="6040365"/>
          </a:xfrm>
        </p:spPr>
        <p:txBody>
          <a:bodyPr anchor="ctr">
            <a:normAutofit fontScale="25000" lnSpcReduction="20000"/>
          </a:bodyPr>
          <a:lstStyle/>
          <a:p>
            <a:r>
              <a:rPr lang="fr-FR" sz="4600" b="1" i="0" u="none" strike="noStrike" baseline="0" dirty="0">
                <a:latin typeface="Calibri" panose="020F0502020204030204" pitchFamily="34" charset="0"/>
              </a:rPr>
              <a:t>Nouveaux critères Espoirs : </a:t>
            </a:r>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Un classement minimal, fixé dans chaque catégorie, relevé par rapport à 2022; correspondant aux 10 premiers dans chaque catégorie au 20/09/22 (U12, U13, U14) ; </a:t>
            </a:r>
          </a:p>
          <a:p>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Un nombre de </a:t>
            </a:r>
            <a:r>
              <a:rPr lang="fr-FR" sz="4600" b="0" i="0" u="none" strike="noStrike" baseline="0" dirty="0" err="1">
                <a:latin typeface="Calibri" panose="020F0502020204030204" pitchFamily="34" charset="0"/>
              </a:rPr>
              <a:t>listé.e.s</a:t>
            </a:r>
            <a:r>
              <a:rPr lang="fr-FR" sz="4600" b="0" i="0" u="none" strike="noStrike" baseline="0" dirty="0">
                <a:latin typeface="Calibri" panose="020F0502020204030204" pitchFamily="34" charset="0"/>
              </a:rPr>
              <a:t> dans chaque catégorie répondant au seuil minimal des points classement obtenus au 01/11, fixé par la DTN pour l’année 2022 (ce sera le classement d’octobre qui fera foi en 2023 pour des raisons administratives) : </a:t>
            </a:r>
          </a:p>
          <a:p>
            <a:r>
              <a:rPr lang="fr-FR" sz="4600" b="0" i="0" u="none" strike="noStrike" baseline="0" dirty="0">
                <a:latin typeface="Courier New" panose="02070309020205020404" pitchFamily="49" charset="0"/>
              </a:rPr>
              <a:t>o </a:t>
            </a:r>
            <a:r>
              <a:rPr lang="fr-FR" sz="4600" b="0" i="0" u="none" strike="noStrike" baseline="0" dirty="0">
                <a:latin typeface="Calibri" panose="020F0502020204030204" pitchFamily="34" charset="0"/>
              </a:rPr>
              <a:t>B2 (né en 2011, U11) : 4 premiers au classement national de novembre </a:t>
            </a:r>
          </a:p>
          <a:p>
            <a:r>
              <a:rPr lang="fr-FR" sz="4600" b="0" i="0" u="none" strike="noStrike" baseline="0" dirty="0">
                <a:latin typeface="Courier New" panose="02070309020205020404" pitchFamily="49" charset="0"/>
              </a:rPr>
              <a:t>o </a:t>
            </a:r>
            <a:r>
              <a:rPr lang="fr-FR" sz="4600" b="0" i="0" u="none" strike="noStrike" baseline="0" dirty="0">
                <a:latin typeface="Calibri" panose="020F0502020204030204" pitchFamily="34" charset="0"/>
              </a:rPr>
              <a:t>M1 (né en 2010, U12), M2 (né en 2009, U13), C1 (né en 2008, U14) : 8 premiers au classement national de novembre </a:t>
            </a:r>
          </a:p>
          <a:p>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Le volume de 65 Espoirs, réalisé l’année dernière, pourra ainsi être conservé. </a:t>
            </a:r>
          </a:p>
          <a:p>
            <a:r>
              <a:rPr lang="fr-FR" sz="4600" b="1" i="0" u="none" strike="noStrike" baseline="0" dirty="0">
                <a:latin typeface="Calibri" panose="020F0502020204030204" pitchFamily="34" charset="0"/>
              </a:rPr>
              <a:t>Procédure : </a:t>
            </a:r>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Jean-Luc HABECKER, Nicolas METAIREAU et Isabelle THIBAUD sont les référents de ce dossier ; </a:t>
            </a:r>
          </a:p>
          <a:p>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a:t>
            </a:r>
            <a:r>
              <a:rPr lang="fr-FR" sz="4600" b="0" i="0" u="none" strike="noStrike" baseline="0" dirty="0" err="1">
                <a:latin typeface="Calibri" panose="020F0502020204030204" pitchFamily="34" charset="0"/>
              </a:rPr>
              <a:t>visio</a:t>
            </a:r>
            <a:r>
              <a:rPr lang="fr-FR" sz="4600" b="0" i="0" u="none" strike="noStrike" baseline="0" dirty="0">
                <a:latin typeface="Calibri" panose="020F0502020204030204" pitchFamily="34" charset="0"/>
              </a:rPr>
              <a:t> avec les responsables des territoires, le jeudi 20/10/22, pour explication de la procédure et réflexion pour leurs propositions ; </a:t>
            </a:r>
          </a:p>
          <a:p>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conception des listes « mathématiques » dans chaque catégorie à la sortie du classement de novembre ; </a:t>
            </a:r>
          </a:p>
          <a:p>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envoi dans les territoires ; </a:t>
            </a:r>
          </a:p>
          <a:p>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propositions complémentaires des territoires une semaine après la réception des listes envoyées par la DTN. </a:t>
            </a:r>
          </a:p>
          <a:p>
            <a:endParaRPr lang="fr-FR" sz="4600" b="0" i="0" u="none" strike="noStrike" baseline="0" dirty="0">
              <a:latin typeface="Calibri" panose="020F0502020204030204" pitchFamily="34" charset="0"/>
            </a:endParaRPr>
          </a:p>
          <a:p>
            <a:r>
              <a:rPr lang="fr-FR" sz="4600" b="1" i="0" u="none" strike="noStrike" baseline="0" dirty="0">
                <a:latin typeface="Calibri" panose="020F0502020204030204" pitchFamily="34" charset="0"/>
              </a:rPr>
              <a:t>Documents support : </a:t>
            </a:r>
            <a:endParaRPr lang="fr-FR" sz="4600" b="0" i="0" u="none" strike="noStrike" baseline="0" dirty="0">
              <a:latin typeface="Calibri" panose="020F0502020204030204" pitchFamily="34" charset="0"/>
            </a:endParaRPr>
          </a:p>
          <a:p>
            <a:r>
              <a:rPr lang="fr-FR" sz="4600" b="0" i="0" u="none" strike="noStrike" baseline="0" dirty="0">
                <a:latin typeface="Calibri" panose="020F0502020204030204" pitchFamily="34" charset="0"/>
              </a:rPr>
              <a:t>- Grilles des nouveaux critères </a:t>
            </a:r>
          </a:p>
          <a:p>
            <a:r>
              <a:rPr lang="fr-FR" sz="4600" b="0" i="0" u="none" strike="noStrike" baseline="0" dirty="0">
                <a:latin typeface="Calibri" panose="020F0502020204030204" pitchFamily="34" charset="0"/>
              </a:rPr>
              <a:t>- Avenant points 2022 </a:t>
            </a:r>
          </a:p>
          <a:p>
            <a:endParaRPr lang="fr-FR" sz="700" dirty="0"/>
          </a:p>
        </p:txBody>
      </p:sp>
      <p:pic>
        <p:nvPicPr>
          <p:cNvPr id="4" name="Image 3" descr="Une image contenant Police, Graphique, logo, diagramme&#10;&#10;Description générée automatiquement">
            <a:extLst>
              <a:ext uri="{FF2B5EF4-FFF2-40B4-BE49-F238E27FC236}">
                <a16:creationId xmlns:a16="http://schemas.microsoft.com/office/drawing/2014/main" id="{967EAC5E-7422-365E-C961-3EE5760777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165" y="5324261"/>
            <a:ext cx="1624585" cy="1051203"/>
          </a:xfrm>
          <a:prstGeom prst="rect">
            <a:avLst/>
          </a:prstGeom>
        </p:spPr>
      </p:pic>
    </p:spTree>
    <p:extLst>
      <p:ext uri="{BB962C8B-B14F-4D97-AF65-F5344CB8AC3E}">
        <p14:creationId xmlns:p14="http://schemas.microsoft.com/office/powerpoint/2010/main" val="18561134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1052</Words>
  <Application>Microsoft Office PowerPoint</Application>
  <PresentationFormat>Grand écran</PresentationFormat>
  <Paragraphs>91</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Courier New</vt:lpstr>
      <vt:lpstr>Wingdings</vt:lpstr>
      <vt:lpstr>Thème Office</vt:lpstr>
      <vt:lpstr>Information Pôle Espoir Aura </vt:lpstr>
      <vt:lpstr>Le pôle espoir c’est quoi ? </vt:lpstr>
      <vt:lpstr>Genèse du pôle espoir AURA </vt:lpstr>
      <vt:lpstr>C’est quoi un pôle individualisé ? </vt:lpstr>
      <vt:lpstr>Comment faire partie du pôle </vt:lpstr>
      <vt:lpstr>Présentation PowerPoint</vt:lpstr>
      <vt:lpstr>Liste des joueurs PE 2023/24 </vt:lpstr>
      <vt:lpstr>Modif des critères FFTT de liste ministérielle</vt:lpstr>
      <vt:lpstr>Modif des critères FFTT de liste ministérielle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Pôle Espoir Aura </dc:title>
  <dc:creator>Bérengère BOUCHET</dc:creator>
  <cp:lastModifiedBy>Bérengère BOUCHET</cp:lastModifiedBy>
  <cp:revision>1</cp:revision>
  <dcterms:created xsi:type="dcterms:W3CDTF">2023-09-05T08:37:07Z</dcterms:created>
  <dcterms:modified xsi:type="dcterms:W3CDTF">2023-09-05T09:05:15Z</dcterms:modified>
</cp:coreProperties>
</file>