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6" r:id="rId3"/>
    <p:sldId id="267" r:id="rId4"/>
    <p:sldId id="265" r:id="rId5"/>
    <p:sldId id="268" r:id="rId6"/>
    <p:sldId id="260" r:id="rId7"/>
    <p:sldId id="269" r:id="rId8"/>
    <p:sldId id="263" r:id="rId9"/>
    <p:sldId id="262" r:id="rId10"/>
    <p:sldId id="259"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104" d="100"/>
          <a:sy n="104" d="100"/>
        </p:scale>
        <p:origin x="58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érengère BOUCHET" userId="773f883f-4c06-4cd3-a9dc-7eab3ec55a49" providerId="ADAL" clId="{91ACB06A-73E6-4B9D-AC4D-14E5F84F02EF}"/>
    <pc:docChg chg="custSel addSld modSld sldOrd">
      <pc:chgData name="Bérengère BOUCHET" userId="773f883f-4c06-4cd3-a9dc-7eab3ec55a49" providerId="ADAL" clId="{91ACB06A-73E6-4B9D-AC4D-14E5F84F02EF}" dt="2023-03-08T13:55:15.094" v="335" actId="14100"/>
      <pc:docMkLst>
        <pc:docMk/>
      </pc:docMkLst>
      <pc:sldChg chg="modSp new mod ord">
        <pc:chgData name="Bérengère BOUCHET" userId="773f883f-4c06-4cd3-a9dc-7eab3ec55a49" providerId="ADAL" clId="{91ACB06A-73E6-4B9D-AC4D-14E5F84F02EF}" dt="2023-03-08T13:55:15.094" v="335" actId="14100"/>
        <pc:sldMkLst>
          <pc:docMk/>
          <pc:sldMk cId="1675273393" sldId="267"/>
        </pc:sldMkLst>
        <pc:spChg chg="mod">
          <ac:chgData name="Bérengère BOUCHET" userId="773f883f-4c06-4cd3-a9dc-7eab3ec55a49" providerId="ADAL" clId="{91ACB06A-73E6-4B9D-AC4D-14E5F84F02EF}" dt="2023-03-08T13:55:15.094" v="335" actId="14100"/>
          <ac:spMkLst>
            <pc:docMk/>
            <pc:sldMk cId="1675273393" sldId="267"/>
            <ac:spMk id="2" creationId="{C1623D2A-B0DA-E06D-9944-DADF1B27456D}"/>
          </ac:spMkLst>
        </pc:spChg>
        <pc:spChg chg="mod">
          <ac:chgData name="Bérengère BOUCHET" userId="773f883f-4c06-4cd3-a9dc-7eab3ec55a49" providerId="ADAL" clId="{91ACB06A-73E6-4B9D-AC4D-14E5F84F02EF}" dt="2023-03-08T13:55:04.508" v="333" actId="27636"/>
          <ac:spMkLst>
            <pc:docMk/>
            <pc:sldMk cId="1675273393" sldId="267"/>
            <ac:spMk id="3" creationId="{228F0B0F-650D-7F6C-181C-6C5C8AB7F1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69D70E-4C07-472C-A04A-0D4129BA6BB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18C892C-913B-49CA-B92B-90742BD0AC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2406E61-C80D-406E-9499-AC427FD6F352}"/>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768AF7CB-FCD9-4B04-9752-E71FCE47A2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2F8833-7328-4B22-B2CB-90F04389342F}"/>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287281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583DC4-4507-40E4-8DA9-CBF726CF755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021831E-6426-42CD-99E2-5EC84BB3852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D17720-6C09-4C74-BB84-1194CF108D3F}"/>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8E041C29-C42A-4C8E-B3D4-E739083886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EC2D7D-F98F-4388-A799-30A1F1CAE4D2}"/>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365091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3A26E1-69A3-485A-86D1-B4EECBAE694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AC44F3E-9C59-4542-90B6-CD3F55C7B44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2627B31-72F1-431A-BAC0-99D30922EB2E}"/>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1E73DE69-F99E-469F-8595-A8F074A4F9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156166-3175-41B9-AA54-43B6B08EC398}"/>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398272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473DD-C5B3-474D-BBBB-15269BDD1AF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2DA1F8-D326-4C36-A593-3EBD89DA882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FD787E8-748F-4932-91EB-EBB2638A0AF5}"/>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7128EC3D-3EC9-491D-A7F4-6465850E0A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1A8941-13F8-4521-B1D2-1BD496D973BD}"/>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2435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116E8B-6A55-4F0D-A6CA-B623853E361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0901E14-0C0C-40BA-93CC-87FDF6BA0B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8D230D1-CA2F-4888-9BAF-F87E44B9A29C}"/>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870CB9EC-C869-47AD-899B-A935743D14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212BAE-2733-4392-9A08-EAE88AE593C2}"/>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109870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EFD045-79C1-4AB1-9A3A-5E381F0621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ED2FCB8-2AB1-4184-8351-110958DCF9B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451541A-86C5-4146-9592-8D44F57CA48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52974BB-09E6-40E7-94FB-8FB452C7C0A5}"/>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6" name="Espace réservé du pied de page 5">
            <a:extLst>
              <a:ext uri="{FF2B5EF4-FFF2-40B4-BE49-F238E27FC236}">
                <a16:creationId xmlns:a16="http://schemas.microsoft.com/office/drawing/2014/main" id="{7F47F358-9F33-4CBD-943C-DB561F268FA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111AE93-96CA-41EC-BCF0-D7B0339A698D}"/>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410102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C7562-F985-4706-8DF4-4BE43304969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A1389F9-A8FF-451A-B388-C2AEE636BD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60F5E27-5C1B-475A-BCA3-BFAA18ACC7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C14B6CE-BDCB-4246-9A04-14E845A0A3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C6EAFA3-0A2F-4E40-B146-4B5560CF3F2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78069B0-1B42-4C4E-8224-C7FD6C9B335D}"/>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8" name="Espace réservé du pied de page 7">
            <a:extLst>
              <a:ext uri="{FF2B5EF4-FFF2-40B4-BE49-F238E27FC236}">
                <a16:creationId xmlns:a16="http://schemas.microsoft.com/office/drawing/2014/main" id="{EBF6491F-5C0A-4635-B0CB-417E23E582A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9D199DC-142C-422A-8F4C-333BA214F713}"/>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180589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031B2-27E8-46E1-93B3-10D4E4C175C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FB06EF4-0641-423E-B3B9-6557814C7DD1}"/>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4" name="Espace réservé du pied de page 3">
            <a:extLst>
              <a:ext uri="{FF2B5EF4-FFF2-40B4-BE49-F238E27FC236}">
                <a16:creationId xmlns:a16="http://schemas.microsoft.com/office/drawing/2014/main" id="{B7ADE7D4-47CC-44A3-A00C-01B9C615562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A474137-E183-4A85-BE2D-412C088C76E0}"/>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2535806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AD5CE8C-D2C0-45CB-84A2-A1B8F7AD65F1}"/>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3" name="Espace réservé du pied de page 2">
            <a:extLst>
              <a:ext uri="{FF2B5EF4-FFF2-40B4-BE49-F238E27FC236}">
                <a16:creationId xmlns:a16="http://schemas.microsoft.com/office/drawing/2014/main" id="{A3BC8D0E-FA18-494B-B3AC-80F2F941BFA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2B660FE-6AD9-4E3A-8AE9-4B6D3FEB2D25}"/>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263846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FCDF0-AD52-42C3-8EDE-F5ADA7835A0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0F56F62-E523-401C-B96D-8598828A1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2A38B1-4EDE-45D3-A144-0E4F8A068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8FCD61E-AFBA-47A8-B7DD-2A95941B35E7}"/>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6" name="Espace réservé du pied de page 5">
            <a:extLst>
              <a:ext uri="{FF2B5EF4-FFF2-40B4-BE49-F238E27FC236}">
                <a16:creationId xmlns:a16="http://schemas.microsoft.com/office/drawing/2014/main" id="{7AEC37F2-672F-43CB-841F-D5A71B24C4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0B918CB-C2CF-4D63-802F-8B2FAF10CDD3}"/>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21565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477F66-D3A1-4EB8-8407-2B45CBF4470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34C1A56-8DDC-4F1A-8786-03AC34BFE2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6454B50-2FED-417C-97DB-5F2E497A26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3A769C9-C0B0-46ED-B21E-955D03522330}"/>
              </a:ext>
            </a:extLst>
          </p:cNvPr>
          <p:cNvSpPr>
            <a:spLocks noGrp="1"/>
          </p:cNvSpPr>
          <p:nvPr>
            <p:ph type="dt" sz="half" idx="10"/>
          </p:nvPr>
        </p:nvSpPr>
        <p:spPr/>
        <p:txBody>
          <a:bodyPr/>
          <a:lstStyle/>
          <a:p>
            <a:fld id="{CD1D2E90-FE86-4890-B81C-F53CCE4F64EC}" type="datetimeFigureOut">
              <a:rPr lang="fr-FR" smtClean="0"/>
              <a:t>15/04/2025</a:t>
            </a:fld>
            <a:endParaRPr lang="fr-FR"/>
          </a:p>
        </p:txBody>
      </p:sp>
      <p:sp>
        <p:nvSpPr>
          <p:cNvPr id="6" name="Espace réservé du pied de page 5">
            <a:extLst>
              <a:ext uri="{FF2B5EF4-FFF2-40B4-BE49-F238E27FC236}">
                <a16:creationId xmlns:a16="http://schemas.microsoft.com/office/drawing/2014/main" id="{BE53413D-804A-4282-BBAB-8258FF908C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985F1E-1F8B-4574-A1E1-561BF0865916}"/>
              </a:ext>
            </a:extLst>
          </p:cNvPr>
          <p:cNvSpPr>
            <a:spLocks noGrp="1"/>
          </p:cNvSpPr>
          <p:nvPr>
            <p:ph type="sldNum" sz="quarter" idx="12"/>
          </p:nvPr>
        </p:nvSpPr>
        <p:spPr/>
        <p:txBody>
          <a:bodyPr/>
          <a:lstStyle/>
          <a:p>
            <a:fld id="{0421A1FC-32BE-472B-827B-901C989E110E}" type="slidenum">
              <a:rPr lang="fr-FR" smtClean="0"/>
              <a:t>‹N°›</a:t>
            </a:fld>
            <a:endParaRPr lang="fr-FR"/>
          </a:p>
        </p:txBody>
      </p:sp>
    </p:spTree>
    <p:extLst>
      <p:ext uri="{BB962C8B-B14F-4D97-AF65-F5344CB8AC3E}">
        <p14:creationId xmlns:p14="http://schemas.microsoft.com/office/powerpoint/2010/main" val="107465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720B86E-BABE-4F84-BC19-838E0CC231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09E6ED8-9F40-4A3E-AF75-A536E9F7E0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FEC027A-9234-4794-861F-6818ED467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D2E90-FE86-4890-B81C-F53CCE4F64EC}" type="datetimeFigureOut">
              <a:rPr lang="fr-FR" smtClean="0"/>
              <a:t>15/04/2025</a:t>
            </a:fld>
            <a:endParaRPr lang="fr-FR"/>
          </a:p>
        </p:txBody>
      </p:sp>
      <p:sp>
        <p:nvSpPr>
          <p:cNvPr id="5" name="Espace réservé du pied de page 4">
            <a:extLst>
              <a:ext uri="{FF2B5EF4-FFF2-40B4-BE49-F238E27FC236}">
                <a16:creationId xmlns:a16="http://schemas.microsoft.com/office/drawing/2014/main" id="{73ED79FB-3959-462E-A257-81FEE1038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1F1C51D-993B-49D0-9FB8-65D871D727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1A1FC-32BE-472B-827B-901C989E110E}" type="slidenum">
              <a:rPr lang="fr-FR" smtClean="0"/>
              <a:t>‹N°›</a:t>
            </a:fld>
            <a:endParaRPr lang="fr-FR"/>
          </a:p>
        </p:txBody>
      </p:sp>
    </p:spTree>
    <p:extLst>
      <p:ext uri="{BB962C8B-B14F-4D97-AF65-F5344CB8AC3E}">
        <p14:creationId xmlns:p14="http://schemas.microsoft.com/office/powerpoint/2010/main" val="20529094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jpg"/><Relationship Id="rId2" Type="http://schemas.openxmlformats.org/officeDocument/2006/relationships/hyperlink" Target="mailto:berengere@laurat-tt.fr" TargetMode="Externa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2.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76D7CE-B69D-4DB7-94C4-39D9481C2D4A}"/>
              </a:ext>
            </a:extLst>
          </p:cNvPr>
          <p:cNvSpPr>
            <a:spLocks noGrp="1"/>
          </p:cNvSpPr>
          <p:nvPr>
            <p:ph type="ctrTitle"/>
          </p:nvPr>
        </p:nvSpPr>
        <p:spPr>
          <a:xfrm>
            <a:off x="1235413" y="2188723"/>
            <a:ext cx="9729149" cy="2878191"/>
          </a:xfrm>
        </p:spPr>
        <p:txBody>
          <a:bodyPr anchor="ctr">
            <a:normAutofit/>
          </a:bodyPr>
          <a:lstStyle/>
          <a:p>
            <a:r>
              <a:rPr lang="fr-FR" sz="4800" b="1" dirty="0"/>
              <a:t>Campagne PSF 2025</a:t>
            </a:r>
            <a:br>
              <a:rPr lang="fr-FR" sz="4800" b="1" dirty="0"/>
            </a:br>
            <a:r>
              <a:rPr lang="fr-FR" sz="4800" b="1" dirty="0"/>
              <a:t>Comités départementaux et clubs</a:t>
            </a:r>
            <a:br>
              <a:rPr lang="fr-FR" sz="4800" b="1" dirty="0"/>
            </a:br>
            <a:br>
              <a:rPr lang="fr-FR" sz="4800" b="1" dirty="0"/>
            </a:br>
            <a:r>
              <a:rPr lang="fr-FR" sz="4800" i="1" dirty="0"/>
              <a:t>Code 1570 (Compte Asso)</a:t>
            </a:r>
          </a:p>
        </p:txBody>
      </p:sp>
      <p:pic>
        <p:nvPicPr>
          <p:cNvPr id="4" name="Image 3">
            <a:extLst>
              <a:ext uri="{FF2B5EF4-FFF2-40B4-BE49-F238E27FC236}">
                <a16:creationId xmlns:a16="http://schemas.microsoft.com/office/drawing/2014/main" id="{39B01D7F-83F7-4E50-A081-7C6EAD3251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283" y="362584"/>
            <a:ext cx="1813831" cy="1640835"/>
          </a:xfrm>
          <a:prstGeom prst="rect">
            <a:avLst/>
          </a:prstGeom>
        </p:spPr>
      </p:pic>
      <p:pic>
        <p:nvPicPr>
          <p:cNvPr id="5" name="Image 4" descr="Une image contenant flèche&#10;&#10;Description générée automatiquement">
            <a:extLst>
              <a:ext uri="{FF2B5EF4-FFF2-40B4-BE49-F238E27FC236}">
                <a16:creationId xmlns:a16="http://schemas.microsoft.com/office/drawing/2014/main" id="{0FF1D977-B8DE-4901-BDA2-C806BF76D1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8279" y="362584"/>
            <a:ext cx="1716283" cy="1716283"/>
          </a:xfrm>
          <a:prstGeom prst="rect">
            <a:avLst/>
          </a:prstGeom>
        </p:spPr>
      </p:pic>
    </p:spTree>
    <p:extLst>
      <p:ext uri="{BB962C8B-B14F-4D97-AF65-F5344CB8AC3E}">
        <p14:creationId xmlns:p14="http://schemas.microsoft.com/office/powerpoint/2010/main" val="315286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36231-9AFC-48A8-9C64-B4D596FA89F5}"/>
              </a:ext>
            </a:extLst>
          </p:cNvPr>
          <p:cNvSpPr>
            <a:spLocks noGrp="1"/>
          </p:cNvSpPr>
          <p:nvPr>
            <p:ph type="title"/>
          </p:nvPr>
        </p:nvSpPr>
        <p:spPr>
          <a:xfrm>
            <a:off x="838200" y="2375500"/>
            <a:ext cx="10515600" cy="1716282"/>
          </a:xfrm>
        </p:spPr>
        <p:txBody>
          <a:bodyPr>
            <a:normAutofit fontScale="90000"/>
          </a:bodyPr>
          <a:lstStyle/>
          <a:p>
            <a:pPr marL="0" indent="0"/>
            <a:r>
              <a:rPr lang="fr-FR" sz="2400" dirty="0"/>
              <a:t>N’hésitez pas à contacter </a:t>
            </a:r>
            <a:r>
              <a:rPr lang="fr-FR" sz="2400" b="1" dirty="0"/>
              <a:t>Bérengère BOUCHET </a:t>
            </a:r>
            <a:r>
              <a:rPr lang="fr-FR" sz="2400" dirty="0"/>
              <a:t>pour toute question relative au dépôt de vos dossiers.</a:t>
            </a:r>
            <a:br>
              <a:rPr lang="fr-FR" sz="2400" dirty="0"/>
            </a:br>
            <a:r>
              <a:rPr lang="fr-FR" sz="2400" dirty="0"/>
              <a:t>E-mail : </a:t>
            </a:r>
            <a:r>
              <a:rPr lang="fr-FR" sz="2400" dirty="0">
                <a:hlinkClick r:id="rId2"/>
              </a:rPr>
              <a:t>berengere@laura-tt.fr</a:t>
            </a:r>
            <a:br>
              <a:rPr lang="fr-FR" sz="2400" dirty="0"/>
            </a:br>
            <a:r>
              <a:rPr lang="fr-FR" sz="2400" dirty="0"/>
              <a:t>Téléphone : </a:t>
            </a:r>
            <a:r>
              <a:rPr lang="fr-FR" sz="2400" dirty="0">
                <a:effectLst/>
              </a:rPr>
              <a:t>06.34.32.65.90</a:t>
            </a:r>
            <a:br>
              <a:rPr lang="fr-FR" sz="2400" dirty="0">
                <a:effectLst/>
              </a:rPr>
            </a:br>
            <a:endParaRPr lang="fr-FR" sz="2400" dirty="0"/>
          </a:p>
        </p:txBody>
      </p:sp>
      <p:pic>
        <p:nvPicPr>
          <p:cNvPr id="5" name="Image 4">
            <a:extLst>
              <a:ext uri="{FF2B5EF4-FFF2-40B4-BE49-F238E27FC236}">
                <a16:creationId xmlns:a16="http://schemas.microsoft.com/office/drawing/2014/main" id="{3FC0CF20-59EF-44F9-AB39-29F05491B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8404" y="941905"/>
            <a:ext cx="2882745" cy="562135"/>
          </a:xfrm>
          <a:prstGeom prst="rect">
            <a:avLst/>
          </a:prstGeom>
        </p:spPr>
      </p:pic>
      <p:pic>
        <p:nvPicPr>
          <p:cNvPr id="6" name="Image 5" descr="Une image contenant flèche&#10;&#10;Description générée automatiquement">
            <a:extLst>
              <a:ext uri="{FF2B5EF4-FFF2-40B4-BE49-F238E27FC236}">
                <a16:creationId xmlns:a16="http://schemas.microsoft.com/office/drawing/2014/main" id="{EDD84D04-444E-4093-8BF7-62C50D8E81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10088" y="364830"/>
            <a:ext cx="1716283" cy="1716283"/>
          </a:xfrm>
          <a:prstGeom prst="rect">
            <a:avLst/>
          </a:prstGeom>
        </p:spPr>
      </p:pic>
      <p:pic>
        <p:nvPicPr>
          <p:cNvPr id="7" name="Image 8">
            <a:extLst>
              <a:ext uri="{FF2B5EF4-FFF2-40B4-BE49-F238E27FC236}">
                <a16:creationId xmlns:a16="http://schemas.microsoft.com/office/drawing/2014/main" id="{08EAA6E3-DF6A-4151-BBD3-465E46A25FF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060463" y="4642176"/>
            <a:ext cx="1969002" cy="1267545"/>
          </a:xfrm>
          <a:prstGeom prst="rect">
            <a:avLst/>
          </a:prstGeom>
        </p:spPr>
      </p:pic>
      <p:pic>
        <p:nvPicPr>
          <p:cNvPr id="8" name="Image 7">
            <a:extLst>
              <a:ext uri="{FF2B5EF4-FFF2-40B4-BE49-F238E27FC236}">
                <a16:creationId xmlns:a16="http://schemas.microsoft.com/office/drawing/2014/main" id="{8D326678-D8A7-4C70-8D87-211E997D7283}"/>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058095" y="4853478"/>
            <a:ext cx="1716283" cy="844939"/>
          </a:xfrm>
          <a:prstGeom prst="rect">
            <a:avLst/>
          </a:prstGeom>
        </p:spPr>
      </p:pic>
      <p:pic>
        <p:nvPicPr>
          <p:cNvPr id="9" name="Image 8">
            <a:extLst>
              <a:ext uri="{FF2B5EF4-FFF2-40B4-BE49-F238E27FC236}">
                <a16:creationId xmlns:a16="http://schemas.microsoft.com/office/drawing/2014/main" id="{1B88164B-1DA0-4B22-9D32-9F0D8D203DD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6803008" y="4417805"/>
            <a:ext cx="1716283" cy="1716283"/>
          </a:xfrm>
          <a:prstGeom prst="rect">
            <a:avLst/>
          </a:prstGeom>
        </p:spPr>
      </p:pic>
      <p:pic>
        <p:nvPicPr>
          <p:cNvPr id="10" name="Image 9">
            <a:extLst>
              <a:ext uri="{FF2B5EF4-FFF2-40B4-BE49-F238E27FC236}">
                <a16:creationId xmlns:a16="http://schemas.microsoft.com/office/drawing/2014/main" id="{68D695EB-10CF-40CB-8844-FA37A47DE523}"/>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9415254" y="4417804"/>
            <a:ext cx="1716283" cy="1716283"/>
          </a:xfrm>
          <a:prstGeom prst="rect">
            <a:avLst/>
          </a:prstGeom>
        </p:spPr>
      </p:pic>
      <p:pic>
        <p:nvPicPr>
          <p:cNvPr id="11" name="Image 10">
            <a:extLst>
              <a:ext uri="{FF2B5EF4-FFF2-40B4-BE49-F238E27FC236}">
                <a16:creationId xmlns:a16="http://schemas.microsoft.com/office/drawing/2014/main" id="{1CB9D07C-4A3F-4776-AE87-732E5DD4565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0463" y="402553"/>
            <a:ext cx="1813831" cy="1640835"/>
          </a:xfrm>
          <a:prstGeom prst="rect">
            <a:avLst/>
          </a:prstGeom>
        </p:spPr>
      </p:pic>
    </p:spTree>
    <p:extLst>
      <p:ext uri="{BB962C8B-B14F-4D97-AF65-F5344CB8AC3E}">
        <p14:creationId xmlns:p14="http://schemas.microsoft.com/office/powerpoint/2010/main" val="372372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C041A3B-D357-466C-91F5-B2BA2905D1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16" y="155400"/>
            <a:ext cx="839022" cy="759000"/>
          </a:xfrm>
          <a:prstGeom prst="rect">
            <a:avLst/>
          </a:prstGeom>
        </p:spPr>
      </p:pic>
      <p:sp>
        <p:nvSpPr>
          <p:cNvPr id="5" name="ZoneTexte 4">
            <a:extLst>
              <a:ext uri="{FF2B5EF4-FFF2-40B4-BE49-F238E27FC236}">
                <a16:creationId xmlns:a16="http://schemas.microsoft.com/office/drawing/2014/main" id="{B68F61CC-715A-4335-A903-77F77849D9A9}"/>
              </a:ext>
            </a:extLst>
          </p:cNvPr>
          <p:cNvSpPr txBox="1"/>
          <p:nvPr/>
        </p:nvSpPr>
        <p:spPr>
          <a:xfrm>
            <a:off x="2917588" y="591234"/>
            <a:ext cx="5140562" cy="1200329"/>
          </a:xfrm>
          <a:prstGeom prst="rect">
            <a:avLst/>
          </a:prstGeom>
          <a:noFill/>
        </p:spPr>
        <p:txBody>
          <a:bodyPr wrap="square">
            <a:spAutoFit/>
          </a:bodyPr>
          <a:lstStyle/>
          <a:p>
            <a:r>
              <a:rPr lang="fr-FR" sz="3600" dirty="0"/>
              <a:t>Pièces à fournir code 1570</a:t>
            </a:r>
          </a:p>
          <a:p>
            <a:pPr algn="ctr"/>
            <a:r>
              <a:rPr lang="fr-FR" sz="3600" dirty="0">
                <a:solidFill>
                  <a:srgbClr val="FF0000"/>
                </a:solidFill>
              </a:rPr>
              <a:t>Année N-1 et N</a:t>
            </a:r>
          </a:p>
        </p:txBody>
      </p:sp>
      <p:sp>
        <p:nvSpPr>
          <p:cNvPr id="7" name="ZoneTexte 6">
            <a:extLst>
              <a:ext uri="{FF2B5EF4-FFF2-40B4-BE49-F238E27FC236}">
                <a16:creationId xmlns:a16="http://schemas.microsoft.com/office/drawing/2014/main" id="{4D3E5148-FC20-4CB6-96BA-69A9FE09188A}"/>
              </a:ext>
            </a:extLst>
          </p:cNvPr>
          <p:cNvSpPr txBox="1"/>
          <p:nvPr/>
        </p:nvSpPr>
        <p:spPr>
          <a:xfrm>
            <a:off x="726393" y="2102265"/>
            <a:ext cx="10374594" cy="4339650"/>
          </a:xfrm>
          <a:prstGeom prst="rect">
            <a:avLst/>
          </a:prstGeom>
          <a:noFill/>
        </p:spPr>
        <p:txBody>
          <a:bodyPr wrap="square">
            <a:spAutoFit/>
          </a:bodyPr>
          <a:lstStyle/>
          <a:p>
            <a:pPr marL="457200" indent="-457200">
              <a:buFont typeface="Arial" panose="020B0604020202020204" pitchFamily="34" charset="0"/>
              <a:buChar char="•"/>
            </a:pPr>
            <a:r>
              <a:rPr lang="fr-FR" sz="2400" dirty="0"/>
              <a:t>Statuts mis à jour et signés</a:t>
            </a:r>
          </a:p>
          <a:p>
            <a:pPr marL="457200" indent="-457200">
              <a:buFont typeface="Arial" panose="020B0604020202020204" pitchFamily="34" charset="0"/>
              <a:buChar char="•"/>
            </a:pPr>
            <a:r>
              <a:rPr lang="fr-FR" sz="2400" dirty="0"/>
              <a:t>La liste des dirigeants à jour</a:t>
            </a:r>
          </a:p>
          <a:p>
            <a:pPr marL="457200" indent="-457200">
              <a:buFont typeface="Arial" panose="020B0604020202020204" pitchFamily="34" charset="0"/>
              <a:buChar char="•"/>
            </a:pPr>
            <a:r>
              <a:rPr lang="fr-FR" sz="2400" dirty="0"/>
              <a:t>Rapport d’activité approuvé de la dernière saison </a:t>
            </a:r>
            <a:r>
              <a:rPr lang="fr-FR" sz="2000" i="1" dirty="0"/>
              <a:t>(dernier PV d’assemblée générale signé)</a:t>
            </a:r>
          </a:p>
          <a:p>
            <a:pPr marL="457200" indent="-457200">
              <a:buFont typeface="Arial" panose="020B0604020202020204" pitchFamily="34" charset="0"/>
              <a:buChar char="•"/>
            </a:pPr>
            <a:r>
              <a:rPr lang="fr-FR" sz="2400" dirty="0"/>
              <a:t>Budget prévisionnel approuvé de la saison en cours signé </a:t>
            </a:r>
            <a:r>
              <a:rPr lang="fr-FR" sz="2000" i="1" dirty="0"/>
              <a:t>(BP de la structure avec la demande PSF à ne pas confondre avec le BP par action demandé par la suite)</a:t>
            </a:r>
          </a:p>
          <a:p>
            <a:pPr marL="457200" indent="-457200">
              <a:buFont typeface="Arial" panose="020B0604020202020204" pitchFamily="34" charset="0"/>
              <a:buChar char="•"/>
            </a:pPr>
            <a:r>
              <a:rPr lang="fr-FR" sz="2400" dirty="0"/>
              <a:t>Comptes annuels/ Bilan financier approuvés du dernier exercice clos </a:t>
            </a:r>
            <a:r>
              <a:rPr lang="fr-FR" sz="2000" i="1" dirty="0"/>
              <a:t>(vous pouvez joindre le même document)</a:t>
            </a:r>
          </a:p>
          <a:p>
            <a:pPr marL="457200" indent="-457200">
              <a:buFont typeface="Arial" panose="020B0604020202020204" pitchFamily="34" charset="0"/>
              <a:buChar char="•"/>
            </a:pPr>
            <a:r>
              <a:rPr lang="fr-FR" sz="2400" dirty="0"/>
              <a:t>Pensez à mettre à jour l’ensemble des renseignements sur votre structure (moyens humains, licenciés, </a:t>
            </a:r>
            <a:r>
              <a:rPr lang="fr-FR" sz="2400" b="1" dirty="0"/>
              <a:t>RIB</a:t>
            </a:r>
            <a:r>
              <a:rPr lang="fr-FR" sz="2400" dirty="0"/>
              <a:t>…)</a:t>
            </a:r>
          </a:p>
          <a:p>
            <a:pPr marL="457200" indent="-457200">
              <a:buFont typeface="Arial" panose="020B0604020202020204" pitchFamily="34" charset="0"/>
              <a:buChar char="•"/>
            </a:pPr>
            <a:r>
              <a:rPr lang="fr-FR" sz="2400" b="1" dirty="0"/>
              <a:t>Le projet de développement de la structure </a:t>
            </a:r>
            <a:r>
              <a:rPr lang="fr-FR" sz="2000" i="1" dirty="0"/>
              <a:t>(obligatoire pour les clubs et CD, voir modèle sur le site)</a:t>
            </a:r>
          </a:p>
        </p:txBody>
      </p:sp>
    </p:spTree>
    <p:extLst>
      <p:ext uri="{BB962C8B-B14F-4D97-AF65-F5344CB8AC3E}">
        <p14:creationId xmlns:p14="http://schemas.microsoft.com/office/powerpoint/2010/main" val="3747870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23D2A-B0DA-E06D-9944-DADF1B27456D}"/>
              </a:ext>
            </a:extLst>
          </p:cNvPr>
          <p:cNvSpPr>
            <a:spLocks noGrp="1"/>
          </p:cNvSpPr>
          <p:nvPr>
            <p:ph type="title"/>
          </p:nvPr>
        </p:nvSpPr>
        <p:spPr>
          <a:xfrm>
            <a:off x="838200" y="365126"/>
            <a:ext cx="10515600" cy="1096206"/>
          </a:xfrm>
        </p:spPr>
        <p:txBody>
          <a:bodyPr/>
          <a:lstStyle/>
          <a:p>
            <a:r>
              <a:rPr lang="fr-FR" b="1" dirty="0"/>
              <a:t>Les nouveautés 2025</a:t>
            </a:r>
          </a:p>
        </p:txBody>
      </p:sp>
      <p:sp>
        <p:nvSpPr>
          <p:cNvPr id="3" name="Espace réservé du contenu 2">
            <a:extLst>
              <a:ext uri="{FF2B5EF4-FFF2-40B4-BE49-F238E27FC236}">
                <a16:creationId xmlns:a16="http://schemas.microsoft.com/office/drawing/2014/main" id="{228F0B0F-650D-7F6C-181C-6C5C8AB7F16D}"/>
              </a:ext>
            </a:extLst>
          </p:cNvPr>
          <p:cNvSpPr>
            <a:spLocks noGrp="1"/>
          </p:cNvSpPr>
          <p:nvPr>
            <p:ph idx="1"/>
          </p:nvPr>
        </p:nvSpPr>
        <p:spPr>
          <a:xfrm>
            <a:off x="650193" y="1615155"/>
            <a:ext cx="10515600" cy="4809636"/>
          </a:xfrm>
        </p:spPr>
        <p:txBody>
          <a:bodyPr>
            <a:normAutofit/>
          </a:bodyPr>
          <a:lstStyle/>
          <a:p>
            <a:r>
              <a:rPr lang="fr-FR" dirty="0"/>
              <a:t>Enveloppe Ligue : inconnue</a:t>
            </a:r>
          </a:p>
          <a:p>
            <a:r>
              <a:rPr lang="fr-FR" dirty="0"/>
              <a:t>Actions Clubs : 2 ou 3 actions + 1 option (développement durable)</a:t>
            </a:r>
          </a:p>
          <a:p>
            <a:r>
              <a:rPr lang="fr-FR" dirty="0"/>
              <a:t>Actions CD : 2 à 4 actions dont 1 obligatoire sur la féminisation</a:t>
            </a:r>
          </a:p>
          <a:p>
            <a:r>
              <a:rPr lang="fr-FR" dirty="0"/>
              <a:t>Possibilité de demander une subvention correspondant à 60% du budget de l’action.</a:t>
            </a:r>
          </a:p>
          <a:p>
            <a:r>
              <a:rPr lang="fr-FR" dirty="0">
                <a:solidFill>
                  <a:srgbClr val="FF0000"/>
                </a:solidFill>
              </a:rPr>
              <a:t>Actions féminines prioritaires </a:t>
            </a:r>
            <a:r>
              <a:rPr lang="fr-FR" dirty="0"/>
              <a:t>: </a:t>
            </a:r>
            <a:r>
              <a:rPr lang="fr-FR" b="0" i="0" u="none" strike="noStrike" baseline="0" dirty="0">
                <a:solidFill>
                  <a:srgbClr val="000000"/>
                </a:solidFill>
                <a:latin typeface="Calibri" panose="020F0502020204030204" pitchFamily="34" charset="0"/>
              </a:rPr>
              <a:t>obligation de préciser que vos actions sont à destination uniquement d’un public féminin.</a:t>
            </a:r>
          </a:p>
          <a:p>
            <a:r>
              <a:rPr lang="fr-FR" dirty="0">
                <a:solidFill>
                  <a:srgbClr val="000000"/>
                </a:solidFill>
                <a:latin typeface="Calibri" panose="020F0502020204030204" pitchFamily="34" charset="0"/>
              </a:rPr>
              <a:t>Prioriser les actions : ping éducatif (jeunes) /ping actif (sport santé)/ping inclusif (personnes isolées de la pratique)</a:t>
            </a:r>
            <a:endParaRPr lang="fr-FR" dirty="0"/>
          </a:p>
        </p:txBody>
      </p:sp>
    </p:spTree>
    <p:extLst>
      <p:ext uri="{BB962C8B-B14F-4D97-AF65-F5344CB8AC3E}">
        <p14:creationId xmlns:p14="http://schemas.microsoft.com/office/powerpoint/2010/main" val="1675273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texte, capture d’écran, Parallèle, nombre&#10;&#10;Le contenu généré par l’IA peut être incorrect.">
            <a:extLst>
              <a:ext uri="{FF2B5EF4-FFF2-40B4-BE49-F238E27FC236}">
                <a16:creationId xmlns:a16="http://schemas.microsoft.com/office/drawing/2014/main" id="{F86C4885-C976-9510-BF69-0B2F2B285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401" y="0"/>
            <a:ext cx="11307198" cy="6858000"/>
          </a:xfrm>
          <a:prstGeom prst="rect">
            <a:avLst/>
          </a:prstGeom>
        </p:spPr>
      </p:pic>
    </p:spTree>
    <p:extLst>
      <p:ext uri="{BB962C8B-B14F-4D97-AF65-F5344CB8AC3E}">
        <p14:creationId xmlns:p14="http://schemas.microsoft.com/office/powerpoint/2010/main" val="795193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texte, capture d’écran, Parallèle, nombre&#10;&#10;Le contenu généré par l’IA peut être incorrect.">
            <a:extLst>
              <a:ext uri="{FF2B5EF4-FFF2-40B4-BE49-F238E27FC236}">
                <a16:creationId xmlns:a16="http://schemas.microsoft.com/office/drawing/2014/main" id="{FE13F9CB-4514-6E29-7919-AF087CC2DB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335" y="90021"/>
            <a:ext cx="10069330" cy="6677957"/>
          </a:xfrm>
          <a:prstGeom prst="rect">
            <a:avLst/>
          </a:prstGeom>
        </p:spPr>
      </p:pic>
    </p:spTree>
    <p:extLst>
      <p:ext uri="{BB962C8B-B14F-4D97-AF65-F5344CB8AC3E}">
        <p14:creationId xmlns:p14="http://schemas.microsoft.com/office/powerpoint/2010/main" val="347823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C041A3B-D357-466C-91F5-B2BA2905D1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16" y="155400"/>
            <a:ext cx="839022" cy="759000"/>
          </a:xfrm>
          <a:prstGeom prst="rect">
            <a:avLst/>
          </a:prstGeom>
        </p:spPr>
      </p:pic>
      <p:sp>
        <p:nvSpPr>
          <p:cNvPr id="5" name="ZoneTexte 4">
            <a:extLst>
              <a:ext uri="{FF2B5EF4-FFF2-40B4-BE49-F238E27FC236}">
                <a16:creationId xmlns:a16="http://schemas.microsoft.com/office/drawing/2014/main" id="{4DC21CAD-DDAA-4AE3-838E-5B57DF8D8024}"/>
              </a:ext>
            </a:extLst>
          </p:cNvPr>
          <p:cNvSpPr txBox="1"/>
          <p:nvPr/>
        </p:nvSpPr>
        <p:spPr>
          <a:xfrm>
            <a:off x="2628444" y="155400"/>
            <a:ext cx="6094378" cy="1200329"/>
          </a:xfrm>
          <a:prstGeom prst="rect">
            <a:avLst/>
          </a:prstGeom>
          <a:noFill/>
        </p:spPr>
        <p:txBody>
          <a:bodyPr wrap="square">
            <a:spAutoFit/>
          </a:bodyPr>
          <a:lstStyle/>
          <a:p>
            <a:r>
              <a:rPr lang="fr-FR" sz="3600" dirty="0"/>
              <a:t>Critères d’éligibilité</a:t>
            </a:r>
            <a:br>
              <a:rPr lang="fr-FR" sz="3600" dirty="0"/>
            </a:br>
            <a:r>
              <a:rPr lang="fr-FR" sz="1800" i="1" dirty="0"/>
              <a:t>Toutes les actions déposées doivent débuter en 2025 et peuvent se poursuivre sur le premier trimestre 2026</a:t>
            </a:r>
            <a:endParaRPr lang="fr-FR" dirty="0"/>
          </a:p>
        </p:txBody>
      </p:sp>
      <p:sp>
        <p:nvSpPr>
          <p:cNvPr id="7" name="ZoneTexte 6">
            <a:extLst>
              <a:ext uri="{FF2B5EF4-FFF2-40B4-BE49-F238E27FC236}">
                <a16:creationId xmlns:a16="http://schemas.microsoft.com/office/drawing/2014/main" id="{7FBC85E4-4878-4E37-BC42-12A7A6DC89BB}"/>
              </a:ext>
            </a:extLst>
          </p:cNvPr>
          <p:cNvSpPr txBox="1"/>
          <p:nvPr/>
        </p:nvSpPr>
        <p:spPr>
          <a:xfrm>
            <a:off x="515596" y="1113282"/>
            <a:ext cx="11160808" cy="6909584"/>
          </a:xfrm>
          <a:prstGeom prst="rect">
            <a:avLst/>
          </a:prstGeom>
          <a:noFill/>
        </p:spPr>
        <p:txBody>
          <a:bodyPr wrap="square">
            <a:spAutoFit/>
          </a:bodyPr>
          <a:lstStyle/>
          <a:p>
            <a:pPr marL="0" lvl="0" indent="0">
              <a:buNone/>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Pour les clubs :</a:t>
            </a:r>
          </a:p>
          <a:p>
            <a:pPr marL="0" lvl="0" indent="0">
              <a:buNone/>
            </a:pPr>
            <a:endParaRPr lang="fr-FR" sz="1800" u="sng"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latin typeface="Calibri" panose="020F0502020204030204" pitchFamily="34" charset="0"/>
                <a:ea typeface="Calibri" panose="020F0502020204030204" pitchFamily="34" charset="0"/>
                <a:cs typeface="Times New Roman" panose="02020603050405020304" pitchFamily="18" charset="0"/>
              </a:rPr>
              <a:t>Être affilié à la FFTT</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Contrôle d’honorabilité effectué pour chaque structure</a:t>
            </a:r>
          </a:p>
          <a:p>
            <a:r>
              <a:rPr lang="fr-FR" sz="1800" dirty="0">
                <a:latin typeface="Calibri" panose="020F0502020204030204" pitchFamily="34" charset="0"/>
                <a:ea typeface="Calibri" panose="020F0502020204030204" pitchFamily="34" charset="0"/>
                <a:cs typeface="Times New Roman" panose="02020603050405020304" pitchFamily="18" charset="0"/>
              </a:rPr>
              <a:t>Avoir mis à jour le projet de développement club</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Fournir toutes les pièces justificatives demandées sur le Compte Asso</a:t>
            </a:r>
          </a:p>
          <a:p>
            <a:r>
              <a:rPr lang="fr-FR" dirty="0">
                <a:latin typeface="Calibri" panose="020F0502020204030204" pitchFamily="34" charset="0"/>
                <a:ea typeface="Calibri" panose="020F0502020204030204" pitchFamily="34" charset="0"/>
                <a:cs typeface="Times New Roman" panose="02020603050405020304" pitchFamily="18" charset="0"/>
              </a:rPr>
              <a:t>Avoir déposé le compte rendu financier ANS PSF 2024 (si vous aviez fait une demande)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400" i="1" dirty="0">
              <a:latin typeface="Calibri" panose="020F0502020204030204" pitchFamily="34" charset="0"/>
              <a:ea typeface="Calibri" panose="020F0502020204030204" pitchFamily="34" charset="0"/>
              <a:cs typeface="Times New Roman" panose="02020603050405020304" pitchFamily="18" charset="0"/>
            </a:endParaRPr>
          </a:p>
          <a:p>
            <a:r>
              <a:rPr lang="fr-FR" dirty="0">
                <a:latin typeface="Calibri" panose="020F0502020204030204" pitchFamily="34" charset="0"/>
                <a:ea typeface="Calibri" panose="020F0502020204030204" pitchFamily="34" charset="0"/>
                <a:cs typeface="Times New Roman" panose="02020603050405020304" pitchFamily="18" charset="0"/>
              </a:rPr>
              <a:t>Pour les actions </a:t>
            </a:r>
            <a:r>
              <a:rPr lang="fr-FR" dirty="0" err="1">
                <a:latin typeface="Calibri" panose="020F0502020204030204" pitchFamily="34" charset="0"/>
                <a:ea typeface="Calibri" panose="020F0502020204030204" pitchFamily="34" charset="0"/>
                <a:cs typeface="Times New Roman" panose="02020603050405020304" pitchFamily="18" charset="0"/>
              </a:rPr>
              <a:t>handi</a:t>
            </a:r>
            <a:r>
              <a:rPr lang="fr-FR" dirty="0">
                <a:latin typeface="Calibri" panose="020F0502020204030204" pitchFamily="34" charset="0"/>
                <a:ea typeface="Calibri" panose="020F0502020204030204" pitchFamily="34" charset="0"/>
                <a:cs typeface="Times New Roman" panose="02020603050405020304" pitchFamily="18" charset="0"/>
              </a:rPr>
              <a:t>/sport adapté, les demandes doivent être faites auprès des fédérations délégataires (FFH/FFSA), possibilité de déposer une demande dans chaque Fédération mais à condition  que les 2 actions soient différentes, toute demande en double entrainera l’exclusion du dossier.</a:t>
            </a:r>
          </a:p>
          <a:p>
            <a:endParaRPr lang="fr-FR" i="1" dirty="0">
              <a:latin typeface="Calibri" panose="020F0502020204030204" pitchFamily="34" charset="0"/>
              <a:ea typeface="Calibri" panose="020F0502020204030204" pitchFamily="34" charset="0"/>
              <a:cs typeface="Times New Roman" panose="02020603050405020304" pitchFamily="18" charset="0"/>
            </a:endParaRPr>
          </a:p>
          <a:p>
            <a:r>
              <a:rPr lang="fr-FR" i="1" dirty="0">
                <a:effectLst/>
                <a:latin typeface="Calibri" panose="020F0502020204030204" pitchFamily="34" charset="0"/>
                <a:ea typeface="Calibri" panose="020F0502020204030204" pitchFamily="34" charset="0"/>
                <a:cs typeface="Times New Roman" panose="02020603050405020304" pitchFamily="18" charset="0"/>
              </a:rPr>
              <a:t>Pour les clubs omnisports ces derniers doivent également vérifier qu’une demande PSF de la structure omnisport n’a pas été engagée. (Si affilié à l’ASPPT pas de demande éligible, si affilié FFCO demande éligible uniquement pour la section TT du club, si affilié FFTT demande éligible)</a:t>
            </a:r>
          </a:p>
          <a:p>
            <a:endParaRPr lang="fr-FR" i="1" dirty="0">
              <a:latin typeface="Calibri" panose="020F0502020204030204" pitchFamily="34" charset="0"/>
              <a:ea typeface="Calibri" panose="020F0502020204030204" pitchFamily="34" charset="0"/>
              <a:cs typeface="Times New Roman" panose="02020603050405020304" pitchFamily="18" charset="0"/>
            </a:endParaRPr>
          </a:p>
          <a:p>
            <a:r>
              <a:rPr lang="fr-FR"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Eviter le « saupoudrage » </a:t>
            </a:r>
            <a:r>
              <a:rPr lang="fr-FR" i="1" dirty="0">
                <a:effectLst/>
                <a:latin typeface="Calibri" panose="020F0502020204030204" pitchFamily="34" charset="0"/>
                <a:ea typeface="Calibri" panose="020F0502020204030204" pitchFamily="34" charset="0"/>
                <a:cs typeface="Times New Roman" panose="02020603050405020304" pitchFamily="18" charset="0"/>
              </a:rPr>
              <a:t>: si vous obtenez le seuil minimum de subvention 1500 ou 1000 euros, sachez que cette somme sera répartie sur 1 ou 2 actions (50/50), si vous avez déposé 3 actions l’un d’entre elle ne sera pas prise en compte. Nous vous conseillons donc de vous focaliser sur 2 actions « phare » en appuyant sur la qualité de la demande.</a:t>
            </a:r>
          </a:p>
          <a:p>
            <a:endParaRPr lang="fr-FR" sz="1800" dirty="0">
              <a:latin typeface="Calibri" panose="020F0502020204030204" pitchFamily="34" charset="0"/>
              <a:ea typeface="Calibri" panose="020F0502020204030204" pitchFamily="34" charset="0"/>
              <a:cs typeface="Times New Roman" panose="02020603050405020304" pitchFamily="18" charset="0"/>
            </a:endParaRPr>
          </a:p>
          <a:p>
            <a:endParaRPr lang="fr-FR" b="0" i="0" u="none" strike="noStrike" baseline="0" dirty="0">
              <a:solidFill>
                <a:srgbClr val="000000"/>
              </a:solidFill>
              <a:latin typeface="Courier New" panose="02070309020205020404" pitchFamily="49" charset="0"/>
            </a:endParaRPr>
          </a:p>
          <a:p>
            <a:pPr marL="0" indent="0">
              <a:buNone/>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i="1" u="sng"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2346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9E4929C-7741-D230-277A-5A217F2925F5}"/>
              </a:ext>
            </a:extLst>
          </p:cNvPr>
          <p:cNvSpPr>
            <a:spLocks noGrp="1"/>
          </p:cNvSpPr>
          <p:nvPr>
            <p:ph idx="1"/>
          </p:nvPr>
        </p:nvSpPr>
        <p:spPr>
          <a:xfrm>
            <a:off x="666750" y="339725"/>
            <a:ext cx="10515600" cy="6223000"/>
          </a:xfrm>
        </p:spPr>
        <p:txBody>
          <a:bodyPr>
            <a:normAutofit/>
          </a:bodyPr>
          <a:lstStyle/>
          <a:p>
            <a:pPr marL="0" lvl="0" indent="0">
              <a:buNone/>
            </a:pPr>
            <a:r>
              <a:rPr lang="fr-FR" sz="3200" u="sng" dirty="0">
                <a:effectLst/>
                <a:latin typeface="Calibri" panose="020F0502020204030204" pitchFamily="34" charset="0"/>
                <a:ea typeface="Calibri" panose="020F0502020204030204" pitchFamily="34" charset="0"/>
                <a:cs typeface="Times New Roman" panose="02020603050405020304" pitchFamily="18" charset="0"/>
              </a:rPr>
              <a:t>Pour les comités :</a:t>
            </a:r>
          </a:p>
          <a:p>
            <a:pPr marL="0" lvl="0" indent="0">
              <a:buNone/>
            </a:pPr>
            <a:endParaRPr lang="fr-FR" sz="3200" u="sng"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latin typeface="Calibri" panose="020F0502020204030204" pitchFamily="34" charset="0"/>
                <a:ea typeface="Calibri" panose="020F0502020204030204" pitchFamily="34" charset="0"/>
                <a:cs typeface="Times New Roman" panose="02020603050405020304" pitchFamily="18" charset="0"/>
              </a:rPr>
              <a:t>Avoir mis à jour le projet de développement territorial (saison en cours ou olympiade)</a:t>
            </a:r>
          </a:p>
          <a:p>
            <a:r>
              <a:rPr lang="fr-FR" sz="1800" dirty="0">
                <a:latin typeface="Calibri" panose="020F0502020204030204" pitchFamily="34" charset="0"/>
                <a:ea typeface="Calibri" panose="020F0502020204030204" pitchFamily="34" charset="0"/>
                <a:cs typeface="Times New Roman" panose="02020603050405020304" pitchFamily="18" charset="0"/>
              </a:rPr>
              <a:t>Avoir déposé le compte rendu financier ANS PSF 2024 ( attention particulière portée à la qualité des bilans)</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Fournir toutes les pièces justificatives demandées sur le Compte Asso</a:t>
            </a:r>
          </a:p>
          <a:p>
            <a:pPr marL="0" indent="0">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i="1" dirty="0">
                <a:latin typeface="Calibri" panose="020F0502020204030204" pitchFamily="34" charset="0"/>
                <a:ea typeface="Calibri" panose="020F0502020204030204" pitchFamily="34" charset="0"/>
                <a:cs typeface="Times New Roman" panose="02020603050405020304" pitchFamily="18" charset="0"/>
              </a:rPr>
              <a:t>Attention le seuil d’aide financière par bénéficiaire et par exercice s’élève à 1500 euros (le budget min doit être de 2400 euros, car subvention max. à hauteur de 60%). Sauf les ZRR ou le seuil est abaissé à 1000 euros (pas pour les QPV).</a:t>
            </a:r>
          </a:p>
          <a:p>
            <a:pPr algn="l"/>
            <a:endParaRPr lang="fr-FR" sz="1800" b="0" i="0" u="none" strike="noStrike" baseline="0" dirty="0">
              <a:solidFill>
                <a:srgbClr val="000000"/>
              </a:solidFill>
            </a:endParaRPr>
          </a:p>
          <a:p>
            <a:r>
              <a:rPr lang="fr-FR" sz="1800" b="0" i="0" u="none" strike="noStrike" baseline="0" dirty="0">
                <a:solidFill>
                  <a:srgbClr val="000000"/>
                </a:solidFill>
              </a:rPr>
              <a:t>Les actions non éligibles concernent : </a:t>
            </a:r>
            <a:r>
              <a:rPr lang="fr-FR" sz="1800" b="0" i="1" u="none" strike="noStrike" baseline="0" dirty="0">
                <a:solidFill>
                  <a:srgbClr val="FF0000"/>
                </a:solidFill>
              </a:rPr>
              <a:t>Le PSF finance des projets de développement et pas de fonctionnement</a:t>
            </a:r>
          </a:p>
          <a:p>
            <a:r>
              <a:rPr lang="fr-FR" sz="1800" b="0" i="0" u="none" strike="noStrike" baseline="0" dirty="0">
                <a:solidFill>
                  <a:srgbClr val="000000"/>
                </a:solidFill>
              </a:rPr>
              <a:t> L’emploi et l’apprentissage </a:t>
            </a:r>
          </a:p>
          <a:p>
            <a:r>
              <a:rPr lang="fr-FR" sz="1800" b="0" i="0" u="none" strike="noStrike" baseline="0" dirty="0">
                <a:solidFill>
                  <a:srgbClr val="000000"/>
                </a:solidFill>
              </a:rPr>
              <a:t>Les équipements sportifs et achats de matériels lourds </a:t>
            </a:r>
          </a:p>
          <a:p>
            <a:r>
              <a:rPr lang="fr-FR" sz="1800" b="0" i="0" u="none" strike="noStrike" baseline="0" dirty="0">
                <a:solidFill>
                  <a:srgbClr val="000000"/>
                </a:solidFill>
              </a:rPr>
              <a:t>L’organisation de compétitions et l’organisation de stages sportifs (hors détection) dans une approche compétitive (excepté les Outre-Mer et les structures reconnues Pôles Espoirs et portés par les ligues). </a:t>
            </a:r>
          </a:p>
          <a:p>
            <a:endParaRPr lang="fr-FR" dirty="0"/>
          </a:p>
        </p:txBody>
      </p:sp>
    </p:spTree>
    <p:extLst>
      <p:ext uri="{BB962C8B-B14F-4D97-AF65-F5344CB8AC3E}">
        <p14:creationId xmlns:p14="http://schemas.microsoft.com/office/powerpoint/2010/main" val="2957483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C041A3B-D357-466C-91F5-B2BA2905D1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16" y="155400"/>
            <a:ext cx="839022" cy="759000"/>
          </a:xfrm>
          <a:prstGeom prst="rect">
            <a:avLst/>
          </a:prstGeom>
        </p:spPr>
      </p:pic>
      <p:sp>
        <p:nvSpPr>
          <p:cNvPr id="6" name="ZoneTexte 5">
            <a:extLst>
              <a:ext uri="{FF2B5EF4-FFF2-40B4-BE49-F238E27FC236}">
                <a16:creationId xmlns:a16="http://schemas.microsoft.com/office/drawing/2014/main" id="{6B532E10-3227-40E6-B6F9-4DE7E52AB7A2}"/>
              </a:ext>
            </a:extLst>
          </p:cNvPr>
          <p:cNvSpPr txBox="1"/>
          <p:nvPr/>
        </p:nvSpPr>
        <p:spPr>
          <a:xfrm>
            <a:off x="1264778" y="246102"/>
            <a:ext cx="10309076" cy="954107"/>
          </a:xfrm>
          <a:prstGeom prst="rect">
            <a:avLst/>
          </a:prstGeom>
          <a:noFill/>
        </p:spPr>
        <p:txBody>
          <a:bodyPr wrap="square">
            <a:spAutoFit/>
          </a:bodyPr>
          <a:lstStyle/>
          <a:p>
            <a:pPr algn="ctr"/>
            <a:r>
              <a:rPr lang="fr-FR" sz="3600" dirty="0"/>
              <a:t>Critères d’évaluation</a:t>
            </a:r>
            <a:br>
              <a:rPr lang="fr-FR" sz="3600" dirty="0"/>
            </a:br>
            <a:r>
              <a:rPr lang="fr-FR" sz="2000" i="1" dirty="0"/>
              <a:t>Le PSF concerne le développement et non pas l’emploi/les équipements/l’accès au haut niveau</a:t>
            </a:r>
          </a:p>
        </p:txBody>
      </p:sp>
      <p:sp>
        <p:nvSpPr>
          <p:cNvPr id="8" name="ZoneTexte 7">
            <a:extLst>
              <a:ext uri="{FF2B5EF4-FFF2-40B4-BE49-F238E27FC236}">
                <a16:creationId xmlns:a16="http://schemas.microsoft.com/office/drawing/2014/main" id="{499C0E33-9DBF-43A0-A0EB-A3BC29D2FB0E}"/>
              </a:ext>
            </a:extLst>
          </p:cNvPr>
          <p:cNvSpPr txBox="1"/>
          <p:nvPr/>
        </p:nvSpPr>
        <p:spPr>
          <a:xfrm>
            <a:off x="378863" y="1280920"/>
            <a:ext cx="11194991" cy="5478423"/>
          </a:xfrm>
          <a:prstGeom prst="rect">
            <a:avLst/>
          </a:prstGeom>
          <a:noFill/>
        </p:spPr>
        <p:txBody>
          <a:bodyPr wrap="square">
            <a:spAutoFit/>
          </a:bodyPr>
          <a:lstStyle/>
          <a:p>
            <a:pPr marL="0" lvl="0" indent="0">
              <a:buNone/>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Pour les clubs :</a:t>
            </a:r>
          </a:p>
          <a:p>
            <a:pPr marL="0" lvl="0" indent="0">
              <a:buNone/>
            </a:pPr>
            <a:r>
              <a:rPr lang="fr-FR" dirty="0">
                <a:latin typeface="Calibri" panose="020F0502020204030204" pitchFamily="34" charset="0"/>
                <a:ea typeface="Calibri" panose="020F0502020204030204" pitchFamily="34" charset="0"/>
                <a:cs typeface="Times New Roman" panose="02020603050405020304" pitchFamily="18" charset="0"/>
              </a:rPr>
              <a:t>Nombre de licenciés et « licenciées »</a:t>
            </a:r>
          </a:p>
          <a:p>
            <a:pPr marL="0" lv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Nombre d’heure d’activité (he</a:t>
            </a:r>
            <a:r>
              <a:rPr lang="fr-FR" dirty="0">
                <a:latin typeface="Calibri" panose="020F0502020204030204" pitchFamily="34" charset="0"/>
                <a:ea typeface="Calibri" panose="020F0502020204030204" pitchFamily="34" charset="0"/>
                <a:cs typeface="Times New Roman" panose="02020603050405020304" pitchFamily="18" charset="0"/>
              </a:rPr>
              <a:t>bdo)</a:t>
            </a:r>
          </a:p>
          <a:p>
            <a:pPr marL="0" lvl="0" indent="0">
              <a:buNone/>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Qualité du doss</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ier </a:t>
            </a:r>
            <a:r>
              <a:rPr lang="fr-FR" dirty="0">
                <a:latin typeface="Calibri" panose="020F0502020204030204" pitchFamily="34" charset="0"/>
                <a:ea typeface="Calibri" panose="020F0502020204030204" pitchFamily="34" charset="0"/>
                <a:cs typeface="Times New Roman" panose="02020603050405020304" pitchFamily="18" charset="0"/>
              </a:rPr>
              <a:t>(</a:t>
            </a:r>
            <a:r>
              <a:rPr lang="fr-FR" u="sng" dirty="0">
                <a:latin typeface="Calibri" panose="020F0502020204030204" pitchFamily="34" charset="0"/>
                <a:ea typeface="Calibri" panose="020F0502020204030204" pitchFamily="34" charset="0"/>
                <a:cs typeface="Times New Roman" panose="02020603050405020304" pitchFamily="18" charset="0"/>
              </a:rPr>
              <a:t>explication projet</a:t>
            </a:r>
            <a:r>
              <a:rPr lang="fr-FR" dirty="0">
                <a:latin typeface="Calibri" panose="020F0502020204030204" pitchFamily="34" charset="0"/>
                <a:ea typeface="Calibri" panose="020F0502020204030204" pitchFamily="34" charset="0"/>
                <a:cs typeface="Times New Roman" panose="02020603050405020304" pitchFamily="18" charset="0"/>
              </a:rPr>
              <a:t>, BP cohérent)</a:t>
            </a:r>
          </a:p>
          <a:p>
            <a:pPr marL="0" lvl="0" indent="0">
              <a:buNone/>
            </a:pPr>
            <a:r>
              <a:rPr lang="fr-FR" dirty="0">
                <a:latin typeface="Calibri" panose="020F0502020204030204" pitchFamily="34" charset="0"/>
                <a:ea typeface="Calibri" panose="020F0502020204030204" pitchFamily="34" charset="0"/>
                <a:cs typeface="Times New Roman" panose="02020603050405020304" pitchFamily="18" charset="0"/>
              </a:rPr>
              <a:t>Si 1</a:t>
            </a:r>
            <a:r>
              <a:rPr lang="fr-FR" baseline="30000" dirty="0">
                <a:latin typeface="Calibri" panose="020F0502020204030204" pitchFamily="34" charset="0"/>
                <a:ea typeface="Calibri" panose="020F0502020204030204" pitchFamily="34" charset="0"/>
                <a:cs typeface="Times New Roman" panose="02020603050405020304" pitchFamily="18" charset="0"/>
              </a:rPr>
              <a:t>ère</a:t>
            </a:r>
            <a:r>
              <a:rPr lang="fr-FR" dirty="0">
                <a:latin typeface="Calibri" panose="020F0502020204030204" pitchFamily="34" charset="0"/>
                <a:ea typeface="Calibri" panose="020F0502020204030204" pitchFamily="34" charset="0"/>
                <a:cs typeface="Times New Roman" panose="02020603050405020304" pitchFamily="18" charset="0"/>
              </a:rPr>
              <a:t> demande : critère innovant</a:t>
            </a:r>
          </a:p>
          <a:p>
            <a:pPr marL="0" lvl="0" indent="0">
              <a:buNone/>
            </a:pPr>
            <a:r>
              <a:rPr lang="fr-FR" dirty="0">
                <a:latin typeface="Calibri" panose="020F0502020204030204" pitchFamily="34" charset="0"/>
                <a:ea typeface="Calibri" panose="020F0502020204030204" pitchFamily="34" charset="0"/>
                <a:cs typeface="Times New Roman" panose="02020603050405020304" pitchFamily="18" charset="0"/>
              </a:rPr>
              <a:t>Si renouvellement :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qualité du bilan </a:t>
            </a:r>
            <a:r>
              <a:rPr lang="fr-FR" dirty="0">
                <a:latin typeface="Calibri" panose="020F0502020204030204" pitchFamily="34" charset="0"/>
                <a:ea typeface="Calibri" panose="020F0502020204030204" pitchFamily="34" charset="0"/>
                <a:cs typeface="Times New Roman" panose="02020603050405020304" pitchFamily="18" charset="0"/>
              </a:rPr>
              <a:t>2024 </a:t>
            </a:r>
            <a:r>
              <a:rPr lang="fr-FR" sz="1400" i="1" dirty="0">
                <a:latin typeface="Calibri" panose="020F0502020204030204" pitchFamily="34" charset="0"/>
                <a:ea typeface="Calibri" panose="020F0502020204030204" pitchFamily="34" charset="0"/>
                <a:cs typeface="Times New Roman" panose="02020603050405020304" pitchFamily="18" charset="0"/>
              </a:rPr>
              <a:t>(plusieurs clubs ont reçu un mail de notre part la saison dernière pour les avertir de la qualité « médiocre » des bilans d’actions , et sont conscients qu’en cas de renouvellement leur demande ne serait pas prise en compte.) Nous avons besoin d’un </a:t>
            </a:r>
            <a:r>
              <a:rPr lang="fr-FR" sz="1400" b="1" i="1" dirty="0">
                <a:latin typeface="Calibri" panose="020F0502020204030204" pitchFamily="34" charset="0"/>
                <a:ea typeface="Calibri" panose="020F0502020204030204" pitchFamily="34" charset="0"/>
                <a:cs typeface="Times New Roman" panose="02020603050405020304" pitchFamily="18" charset="0"/>
              </a:rPr>
              <a:t>bilan qualitatif </a:t>
            </a:r>
            <a:r>
              <a:rPr lang="fr-FR" sz="1400" i="1" dirty="0">
                <a:latin typeface="Calibri" panose="020F0502020204030204" pitchFamily="34" charset="0"/>
                <a:ea typeface="Calibri" panose="020F0502020204030204" pitchFamily="34" charset="0"/>
                <a:cs typeface="Times New Roman" panose="02020603050405020304" pitchFamily="18" charset="0"/>
              </a:rPr>
              <a:t>(quelles actions/quand/avec qui/ou?/nbr de personnes impactées…) et </a:t>
            </a:r>
            <a:r>
              <a:rPr lang="fr-FR" sz="1400" b="1" i="1" dirty="0">
                <a:latin typeface="Calibri" panose="020F0502020204030204" pitchFamily="34" charset="0"/>
                <a:ea typeface="Calibri" panose="020F0502020204030204" pitchFamily="34" charset="0"/>
                <a:cs typeface="Times New Roman" panose="02020603050405020304" pitchFamily="18" charset="0"/>
              </a:rPr>
              <a:t>quantitatif </a:t>
            </a:r>
            <a:r>
              <a:rPr lang="fr-FR" sz="1400" i="1" dirty="0">
                <a:latin typeface="Calibri" panose="020F0502020204030204" pitchFamily="34" charset="0"/>
                <a:ea typeface="Calibri" panose="020F0502020204030204" pitchFamily="34" charset="0"/>
                <a:cs typeface="Times New Roman" panose="02020603050405020304" pitchFamily="18" charset="0"/>
              </a:rPr>
              <a:t>(budget réalisé de l’action, attention vous ne pouvez pas justifier uniquement par du salaire).</a:t>
            </a:r>
          </a:p>
          <a:p>
            <a:pPr marL="0" lvl="0" indent="0">
              <a:buNone/>
            </a:pPr>
            <a:endParaRPr lang="fr-FR" sz="1400" i="1"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Pour les comités :</a:t>
            </a:r>
          </a:p>
          <a:p>
            <a:r>
              <a:rPr lang="fr-FR" dirty="0">
                <a:latin typeface="Calibri" panose="020F0502020204030204" pitchFamily="34" charset="0"/>
                <a:ea typeface="Calibri" panose="020F0502020204030204" pitchFamily="34" charset="0"/>
                <a:cs typeface="Times New Roman" panose="02020603050405020304" pitchFamily="18" charset="0"/>
              </a:rPr>
              <a:t>Nombre de licenciés et « licenciées »</a:t>
            </a:r>
          </a:p>
          <a:p>
            <a:pPr marL="0" lvl="0" indent="0">
              <a:buNone/>
            </a:pPr>
            <a:r>
              <a:rPr lang="fr-FR" dirty="0">
                <a:latin typeface="Calibri" panose="020F0502020204030204" pitchFamily="34" charset="0"/>
                <a:ea typeface="Calibri" panose="020F0502020204030204" pitchFamily="34" charset="0"/>
                <a:cs typeface="Times New Roman" panose="02020603050405020304" pitchFamily="18" charset="0"/>
              </a:rPr>
              <a:t>Nombre de clubs</a:t>
            </a:r>
          </a:p>
          <a:p>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Qualité du doss</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ier</a:t>
            </a:r>
            <a:r>
              <a:rPr lang="fr-FR" dirty="0">
                <a:latin typeface="Calibri" panose="020F0502020204030204" pitchFamily="34" charset="0"/>
                <a:ea typeface="Calibri" panose="020F0502020204030204" pitchFamily="34" charset="0"/>
                <a:cs typeface="Times New Roman" panose="02020603050405020304" pitchFamily="18" charset="0"/>
              </a:rPr>
              <a:t> (explication projet, BP cohérent)</a:t>
            </a:r>
          </a:p>
          <a:p>
            <a:pPr marL="0" lvl="0" indent="0">
              <a:buNone/>
            </a:pPr>
            <a:r>
              <a:rPr lang="fr-FR" dirty="0">
                <a:latin typeface="Calibri" panose="020F0502020204030204" pitchFamily="34" charset="0"/>
                <a:ea typeface="Calibri" panose="020F0502020204030204" pitchFamily="34" charset="0"/>
                <a:cs typeface="Times New Roman" panose="02020603050405020304" pitchFamily="18" charset="0"/>
              </a:rPr>
              <a:t>Si 1</a:t>
            </a:r>
            <a:r>
              <a:rPr lang="fr-FR" baseline="30000" dirty="0">
                <a:latin typeface="Calibri" panose="020F0502020204030204" pitchFamily="34" charset="0"/>
                <a:ea typeface="Calibri" panose="020F0502020204030204" pitchFamily="34" charset="0"/>
                <a:cs typeface="Times New Roman" panose="02020603050405020304" pitchFamily="18" charset="0"/>
              </a:rPr>
              <a:t>ère</a:t>
            </a:r>
            <a:r>
              <a:rPr lang="fr-FR" dirty="0">
                <a:latin typeface="Calibri" panose="020F0502020204030204" pitchFamily="34" charset="0"/>
                <a:ea typeface="Calibri" panose="020F0502020204030204" pitchFamily="34" charset="0"/>
                <a:cs typeface="Times New Roman" panose="02020603050405020304" pitchFamily="18" charset="0"/>
              </a:rPr>
              <a:t> demande : critère innovant</a:t>
            </a:r>
          </a:p>
          <a:p>
            <a:r>
              <a:rPr lang="fr-FR" dirty="0">
                <a:latin typeface="Calibri" panose="020F0502020204030204" pitchFamily="34" charset="0"/>
                <a:ea typeface="Calibri" panose="020F0502020204030204" pitchFamily="34" charset="0"/>
                <a:cs typeface="Times New Roman" panose="02020603050405020304" pitchFamily="18" charset="0"/>
              </a:rPr>
              <a:t>Si renouvellement :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qualité du bilan </a:t>
            </a:r>
            <a:r>
              <a:rPr lang="fr-FR" dirty="0">
                <a:latin typeface="Calibri" panose="020F0502020204030204" pitchFamily="34" charset="0"/>
                <a:ea typeface="Calibri" panose="020F0502020204030204" pitchFamily="34" charset="0"/>
                <a:cs typeface="Times New Roman" panose="02020603050405020304" pitchFamily="18" charset="0"/>
              </a:rPr>
              <a:t>2024</a:t>
            </a:r>
          </a:p>
          <a:p>
            <a:endParaRPr lang="fr-FR" i="1" u="sng"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500" i="1" dirty="0">
                <a:latin typeface="Calibri" panose="020F0502020204030204" pitchFamily="34" charset="0"/>
                <a:ea typeface="Calibri" panose="020F0502020204030204" pitchFamily="34" charset="0"/>
                <a:cs typeface="Times New Roman" panose="02020603050405020304" pitchFamily="18" charset="0"/>
              </a:rPr>
              <a:t>3 personnes assurent une pré-vérification des dossiers avant l’instruction par la commission régionale : Frédéric Guérin et Maxime </a:t>
            </a:r>
            <a:r>
              <a:rPr lang="fr-FR" sz="1500" i="1" dirty="0" err="1">
                <a:latin typeface="Calibri" panose="020F0502020204030204" pitchFamily="34" charset="0"/>
                <a:ea typeface="Calibri" panose="020F0502020204030204" pitchFamily="34" charset="0"/>
                <a:cs typeface="Times New Roman" panose="02020603050405020304" pitchFamily="18" charset="0"/>
              </a:rPr>
              <a:t>Carlomagno</a:t>
            </a:r>
            <a:r>
              <a:rPr lang="fr-FR" sz="1500" i="1" dirty="0">
                <a:latin typeface="Calibri" panose="020F0502020204030204" pitchFamily="34" charset="0"/>
                <a:ea typeface="Calibri" panose="020F0502020204030204" pitchFamily="34" charset="0"/>
                <a:cs typeface="Times New Roman" panose="02020603050405020304" pitchFamily="18" charset="0"/>
              </a:rPr>
              <a:t> sur le volet technique des actions déposées, et Bérengère Bouchet sur le volet administratif des dossiers. Nous vous encourageons à ne pas attendre la dernière minute pour déposer vos dossiers, afin que nous ayons le temps de vérifier ces derniers et que nous puissions vous faire un retour si vous devez modifier certains éléments.</a:t>
            </a:r>
            <a:endParaRPr lang="fr-FR" sz="18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99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C041A3B-D357-466C-91F5-B2BA2905D1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16" y="155400"/>
            <a:ext cx="839022" cy="759000"/>
          </a:xfrm>
          <a:prstGeom prst="rect">
            <a:avLst/>
          </a:prstGeom>
        </p:spPr>
      </p:pic>
      <p:sp>
        <p:nvSpPr>
          <p:cNvPr id="6" name="ZoneTexte 5">
            <a:extLst>
              <a:ext uri="{FF2B5EF4-FFF2-40B4-BE49-F238E27FC236}">
                <a16:creationId xmlns:a16="http://schemas.microsoft.com/office/drawing/2014/main" id="{BD1A3771-1CEE-405C-A249-ACE860962480}"/>
              </a:ext>
            </a:extLst>
          </p:cNvPr>
          <p:cNvSpPr txBox="1"/>
          <p:nvPr/>
        </p:nvSpPr>
        <p:spPr>
          <a:xfrm>
            <a:off x="3894745" y="740416"/>
            <a:ext cx="6097424" cy="1015663"/>
          </a:xfrm>
          <a:prstGeom prst="rect">
            <a:avLst/>
          </a:prstGeom>
          <a:noFill/>
        </p:spPr>
        <p:txBody>
          <a:bodyPr wrap="square">
            <a:spAutoFit/>
          </a:bodyPr>
          <a:lstStyle/>
          <a:p>
            <a:r>
              <a:rPr lang="fr-FR" sz="6000" dirty="0"/>
              <a:t>Calendrier</a:t>
            </a:r>
          </a:p>
        </p:txBody>
      </p:sp>
      <p:sp>
        <p:nvSpPr>
          <p:cNvPr id="7" name="ZoneTexte 6">
            <a:extLst>
              <a:ext uri="{FF2B5EF4-FFF2-40B4-BE49-F238E27FC236}">
                <a16:creationId xmlns:a16="http://schemas.microsoft.com/office/drawing/2014/main" id="{FCA3E34C-0DD3-41E7-AA04-63D65D13DD5A}"/>
              </a:ext>
            </a:extLst>
          </p:cNvPr>
          <p:cNvSpPr txBox="1"/>
          <p:nvPr/>
        </p:nvSpPr>
        <p:spPr>
          <a:xfrm>
            <a:off x="1008404" y="2213361"/>
            <a:ext cx="9469096" cy="3477875"/>
          </a:xfrm>
          <a:prstGeom prst="rect">
            <a:avLst/>
          </a:prstGeom>
          <a:noFill/>
        </p:spPr>
        <p:txBody>
          <a:bodyPr wrap="square">
            <a:spAutoFit/>
          </a:bodyPr>
          <a:lstStyle/>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Ouverture de la plate-forme le 11 avril</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Fermeture de la plate-forme le 5 mai à 17h00 (accompagnement jusqu’au 2 mai).</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Rappel aux clubs et CD : webinaire de présentation le 15/04, mise à jour constante sur le site internet de la Ligue.</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Du 6 au 30 mai phase d’instruction par la commission régionale</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Du 30 mai au 17 juin phase d’instruction par la commission fédérale</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30 juin transmission des propositions à l’ANS</a:t>
            </a: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Versement des subventions : Courant aout/septembre …</a:t>
            </a:r>
          </a:p>
          <a:p>
            <a:pPr marL="342900" lvl="0" indent="-342900">
              <a:buFont typeface="Symbol" panose="05050102010706020507" pitchFamily="18" charset="2"/>
              <a:buChar char=""/>
            </a:pP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latin typeface="Calibri" panose="020F0502020204030204" pitchFamily="34" charset="0"/>
                <a:ea typeface="Calibri" panose="020F0502020204030204" pitchFamily="34" charset="0"/>
                <a:cs typeface="Times New Roman" panose="02020603050405020304" pitchFamily="18" charset="0"/>
              </a:rPr>
              <a:t>Campagne PST : ouverture le 5 mai pour les actions auprès des publics prioritaires (QPV, ZRR, public en situation de handicap, femmes)</a:t>
            </a:r>
          </a:p>
        </p:txBody>
      </p:sp>
    </p:spTree>
    <p:extLst>
      <p:ext uri="{BB962C8B-B14F-4D97-AF65-F5344CB8AC3E}">
        <p14:creationId xmlns:p14="http://schemas.microsoft.com/office/powerpoint/2010/main" val="40391264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2921</TotalTime>
  <Words>1032</Words>
  <Application>Microsoft Office PowerPoint</Application>
  <PresentationFormat>Grand écran</PresentationFormat>
  <Paragraphs>73</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Courier New</vt:lpstr>
      <vt:lpstr>Symbol</vt:lpstr>
      <vt:lpstr>Thème Office</vt:lpstr>
      <vt:lpstr>Campagne PSF 2025 Comités départementaux et clubs  Code 1570 (Compte Asso)</vt:lpstr>
      <vt:lpstr>Présentation PowerPoint</vt:lpstr>
      <vt:lpstr>Les nouveautés 2025</vt:lpstr>
      <vt:lpstr>Présentation PowerPoint</vt:lpstr>
      <vt:lpstr>Présentation PowerPoint</vt:lpstr>
      <vt:lpstr>Présentation PowerPoint</vt:lpstr>
      <vt:lpstr>Présentation PowerPoint</vt:lpstr>
      <vt:lpstr>Présentation PowerPoint</vt:lpstr>
      <vt:lpstr>Présentation PowerPoint</vt:lpstr>
      <vt:lpstr>N’hésitez pas à contacter Bérengère BOUCHET pour toute question relative au dépôt de vos dossiers. E-mail : berengere@laura-tt.fr Téléphone : 06.34.32.65.90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ROCHARD</dc:creator>
  <cp:lastModifiedBy>CRAURA Lutte</cp:lastModifiedBy>
  <cp:revision>16</cp:revision>
  <dcterms:created xsi:type="dcterms:W3CDTF">2022-02-25T08:22:12Z</dcterms:created>
  <dcterms:modified xsi:type="dcterms:W3CDTF">2025-04-15T13:48:23Z</dcterms:modified>
</cp:coreProperties>
</file>